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7"/>
  </p:notesMasterIdLst>
  <p:sldIdLst>
    <p:sldId id="278" r:id="rId2"/>
    <p:sldId id="268" r:id="rId3"/>
    <p:sldId id="277" r:id="rId4"/>
    <p:sldId id="319" r:id="rId5"/>
    <p:sldId id="285" r:id="rId6"/>
    <p:sldId id="409" r:id="rId7"/>
    <p:sldId id="333" r:id="rId8"/>
    <p:sldId id="344" r:id="rId9"/>
    <p:sldId id="339" r:id="rId10"/>
    <p:sldId id="340" r:id="rId11"/>
    <p:sldId id="325" r:id="rId12"/>
    <p:sldId id="356" r:id="rId13"/>
    <p:sldId id="357" r:id="rId14"/>
    <p:sldId id="358" r:id="rId15"/>
    <p:sldId id="347" r:id="rId16"/>
    <p:sldId id="348" r:id="rId17"/>
    <p:sldId id="350" r:id="rId18"/>
    <p:sldId id="353" r:id="rId19"/>
    <p:sldId id="406" r:id="rId20"/>
    <p:sldId id="407" r:id="rId21"/>
    <p:sldId id="354" r:id="rId22"/>
    <p:sldId id="397" r:id="rId23"/>
    <p:sldId id="401" r:id="rId24"/>
    <p:sldId id="408" r:id="rId25"/>
    <p:sldId id="402" r:id="rId26"/>
    <p:sldId id="320" r:id="rId27"/>
    <p:sldId id="374" r:id="rId28"/>
    <p:sldId id="403" r:id="rId29"/>
    <p:sldId id="362" r:id="rId30"/>
    <p:sldId id="321" r:id="rId31"/>
    <p:sldId id="363" r:id="rId32"/>
    <p:sldId id="364" r:id="rId33"/>
    <p:sldId id="411" r:id="rId34"/>
    <p:sldId id="368" r:id="rId35"/>
    <p:sldId id="412" r:id="rId36"/>
    <p:sldId id="369" r:id="rId37"/>
    <p:sldId id="366" r:id="rId38"/>
    <p:sldId id="413" r:id="rId39"/>
    <p:sldId id="367" r:id="rId40"/>
    <p:sldId id="414" r:id="rId41"/>
    <p:sldId id="371" r:id="rId42"/>
    <p:sldId id="433" r:id="rId43"/>
    <p:sldId id="434" r:id="rId44"/>
    <p:sldId id="415" r:id="rId45"/>
    <p:sldId id="372" r:id="rId46"/>
    <p:sldId id="387" r:id="rId47"/>
    <p:sldId id="373" r:id="rId48"/>
    <p:sldId id="365" r:id="rId49"/>
    <p:sldId id="404" r:id="rId50"/>
    <p:sldId id="439" r:id="rId51"/>
    <p:sldId id="416" r:id="rId52"/>
    <p:sldId id="423" r:id="rId53"/>
    <p:sldId id="379" r:id="rId54"/>
    <p:sldId id="422" r:id="rId55"/>
    <p:sldId id="417" r:id="rId56"/>
    <p:sldId id="424" r:id="rId57"/>
    <p:sldId id="380" r:id="rId58"/>
    <p:sldId id="431" r:id="rId59"/>
    <p:sldId id="384" r:id="rId60"/>
    <p:sldId id="418" r:id="rId61"/>
    <p:sldId id="385" r:id="rId62"/>
    <p:sldId id="425" r:id="rId63"/>
    <p:sldId id="381" r:id="rId64"/>
    <p:sldId id="432" r:id="rId65"/>
    <p:sldId id="429" r:id="rId66"/>
    <p:sldId id="419" r:id="rId67"/>
    <p:sldId id="426" r:id="rId68"/>
    <p:sldId id="382" r:id="rId69"/>
    <p:sldId id="435" r:id="rId70"/>
    <p:sldId id="436" r:id="rId71"/>
    <p:sldId id="437" r:id="rId72"/>
    <p:sldId id="438" r:id="rId73"/>
    <p:sldId id="420" r:id="rId74"/>
    <p:sldId id="427" r:id="rId75"/>
    <p:sldId id="383" r:id="rId76"/>
    <p:sldId id="421" r:id="rId77"/>
    <p:sldId id="386" r:id="rId78"/>
    <p:sldId id="430" r:id="rId79"/>
    <p:sldId id="388" r:id="rId80"/>
    <p:sldId id="405" r:id="rId81"/>
    <p:sldId id="323" r:id="rId82"/>
    <p:sldId id="390" r:id="rId83"/>
    <p:sldId id="391" r:id="rId84"/>
    <p:sldId id="394" r:id="rId85"/>
    <p:sldId id="392" r:id="rId86"/>
    <p:sldId id="395" r:id="rId87"/>
    <p:sldId id="393" r:id="rId88"/>
    <p:sldId id="396" r:id="rId89"/>
    <p:sldId id="399" r:id="rId90"/>
    <p:sldId id="410" r:id="rId91"/>
    <p:sldId id="273" r:id="rId92"/>
    <p:sldId id="267" r:id="rId93"/>
    <p:sldId id="400" r:id="rId94"/>
    <p:sldId id="275" r:id="rId95"/>
    <p:sldId id="279" r:id="rId9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68"/>
            <p14:sldId id="277"/>
            <p14:sldId id="319"/>
            <p14:sldId id="285"/>
          </p14:sldIdLst>
        </p14:section>
        <p14:section name="Die is cast" id="{7BC36C05-4075-4693-BA70-46D6B6D36AE8}">
          <p14:sldIdLst>
            <p14:sldId id="409"/>
            <p14:sldId id="333"/>
            <p14:sldId id="344"/>
            <p14:sldId id="339"/>
            <p14:sldId id="340"/>
            <p14:sldId id="325"/>
            <p14:sldId id="356"/>
            <p14:sldId id="357"/>
            <p14:sldId id="358"/>
            <p14:sldId id="347"/>
            <p14:sldId id="348"/>
            <p14:sldId id="350"/>
            <p14:sldId id="353"/>
            <p14:sldId id="406"/>
            <p14:sldId id="407"/>
            <p14:sldId id="354"/>
            <p14:sldId id="397"/>
            <p14:sldId id="401"/>
            <p14:sldId id="408"/>
          </p14:sldIdLst>
        </p14:section>
        <p14:section name="Identification Phase" id="{67637D1A-0E06-48C2-88F0-4CC830FDB808}">
          <p14:sldIdLst>
            <p14:sldId id="402"/>
            <p14:sldId id="320"/>
            <p14:sldId id="374"/>
          </p14:sldIdLst>
        </p14:section>
        <p14:section name="Explore Phase" id="{A977B075-727F-4565-83A7-6299ED0F7125}">
          <p14:sldIdLst>
            <p14:sldId id="403"/>
            <p14:sldId id="362"/>
            <p14:sldId id="321"/>
            <p14:sldId id="363"/>
            <p14:sldId id="364"/>
            <p14:sldId id="411"/>
            <p14:sldId id="368"/>
            <p14:sldId id="412"/>
            <p14:sldId id="369"/>
            <p14:sldId id="366"/>
            <p14:sldId id="413"/>
            <p14:sldId id="367"/>
            <p14:sldId id="414"/>
            <p14:sldId id="371"/>
            <p14:sldId id="433"/>
            <p14:sldId id="434"/>
            <p14:sldId id="415"/>
            <p14:sldId id="372"/>
            <p14:sldId id="387"/>
            <p14:sldId id="373"/>
            <p14:sldId id="365"/>
          </p14:sldIdLst>
        </p14:section>
        <p14:section name="Obstacle Phase" id="{7E7FCB84-AC4B-4E38-9B4F-C216E5E7A560}">
          <p14:sldIdLst>
            <p14:sldId id="404"/>
            <p14:sldId id="439"/>
            <p14:sldId id="416"/>
            <p14:sldId id="423"/>
            <p14:sldId id="379"/>
            <p14:sldId id="422"/>
            <p14:sldId id="417"/>
            <p14:sldId id="424"/>
            <p14:sldId id="380"/>
            <p14:sldId id="431"/>
            <p14:sldId id="384"/>
            <p14:sldId id="418"/>
            <p14:sldId id="385"/>
            <p14:sldId id="425"/>
            <p14:sldId id="381"/>
            <p14:sldId id="432"/>
            <p14:sldId id="429"/>
            <p14:sldId id="419"/>
            <p14:sldId id="426"/>
            <p14:sldId id="382"/>
            <p14:sldId id="435"/>
            <p14:sldId id="436"/>
            <p14:sldId id="437"/>
            <p14:sldId id="438"/>
            <p14:sldId id="420"/>
            <p14:sldId id="427"/>
            <p14:sldId id="383"/>
            <p14:sldId id="421"/>
            <p14:sldId id="386"/>
            <p14:sldId id="430"/>
            <p14:sldId id="388"/>
          </p14:sldIdLst>
        </p14:section>
        <p14:section name="Bring it together Phase" id="{DFD22C98-F259-4272-A784-6938B9B71EF9}">
          <p14:sldIdLst>
            <p14:sldId id="405"/>
            <p14:sldId id="323"/>
            <p14:sldId id="390"/>
            <p14:sldId id="391"/>
            <p14:sldId id="394"/>
            <p14:sldId id="392"/>
            <p14:sldId id="395"/>
            <p14:sldId id="393"/>
            <p14:sldId id="396"/>
            <p14:sldId id="399"/>
          </p14:sldIdLst>
        </p14:section>
        <p14:section name="Q &amp; A" id="{EC3F6F94-2D82-4EB0-B8B3-D1EDFDD37945}">
          <p14:sldIdLst>
            <p14:sldId id="410"/>
            <p14:sldId id="273"/>
            <p14:sldId id="267"/>
            <p14:sldId id="400"/>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253" autoAdjust="0"/>
  </p:normalViewPr>
  <p:slideViewPr>
    <p:cSldViewPr snapToGrid="0">
      <p:cViewPr varScale="1">
        <p:scale>
          <a:sx n="127" d="100"/>
          <a:sy n="127" d="100"/>
        </p:scale>
        <p:origin x="2508" y="12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272178BA-255C-40AA-AB50-F5D4B758EB19}" type="presOf" srcId="{AE16C2FE-B749-444C-A08F-E0F7DAF307D9}" destId="{35790938-0B14-48B2-A316-59A2B53BA6D0}"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47EC8F1-A57F-4792-8477-0CD4CD882E00}" type="presOf" srcId="{F6275F84-BE2F-4A98-BC05-00109AAC37B8}" destId="{10DEF3C3-4ABC-4FBF-AF7E-4B5D02C34137}" srcOrd="0" destOrd="0" presId="urn:microsoft.com/office/officeart/2005/8/layout/chevron1"/>
    <dgm:cxn modelId="{8E6189A4-1799-4C3D-A7B2-2BF0898C4B8F}" type="presOf" srcId="{735E1791-E547-476B-8D52-54FD0294A194}" destId="{D8F87F9C-A652-4968-96EA-9309EF831909}" srcOrd="0" destOrd="0" presId="urn:microsoft.com/office/officeart/2005/8/layout/chevron1"/>
    <dgm:cxn modelId="{CBE836CD-5125-402F-82F6-1347EBA37C93}" type="presOf" srcId="{C423965E-2C67-4A27-B6E4-19934BCCECD5}" destId="{65308EB6-B019-4C9B-AE06-3040D088422C}" srcOrd="0" destOrd="0" presId="urn:microsoft.com/office/officeart/2005/8/layout/chevron1"/>
    <dgm:cxn modelId="{F863896A-6CC5-43B9-B4C2-19C434D3AE8E}" type="presParOf" srcId="{65308EB6-B019-4C9B-AE06-3040D088422C}" destId="{10DEF3C3-4ABC-4FBF-AF7E-4B5D02C34137}" srcOrd="0" destOrd="0" presId="urn:microsoft.com/office/officeart/2005/8/layout/chevron1"/>
    <dgm:cxn modelId="{76CE6B27-F427-4D23-9F28-3AB5B6DC1952}" type="presParOf" srcId="{65308EB6-B019-4C9B-AE06-3040D088422C}" destId="{FF7159AF-36D2-478F-AED5-A0FA717C33FE}" srcOrd="1" destOrd="0" presId="urn:microsoft.com/office/officeart/2005/8/layout/chevron1"/>
    <dgm:cxn modelId="{ABB466AB-CA65-40B1-94EA-571CF328D2B7}" type="presParOf" srcId="{65308EB6-B019-4C9B-AE06-3040D088422C}" destId="{D8F87F9C-A652-4968-96EA-9309EF831909}" srcOrd="2" destOrd="0" presId="urn:microsoft.com/office/officeart/2005/8/layout/chevron1"/>
    <dgm:cxn modelId="{44EB0D19-F25C-4B65-9856-25DE4CC2C8C9}" type="presParOf" srcId="{65308EB6-B019-4C9B-AE06-3040D088422C}" destId="{1893531E-AA6D-431E-863A-42991CED2B0E}" srcOrd="3" destOrd="0" presId="urn:microsoft.com/office/officeart/2005/8/layout/chevron1"/>
    <dgm:cxn modelId="{714E404A-6D25-45F4-A1EF-FD2DC5790DC1}"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467D511C-E6EC-465F-B1EB-10FAF2C9FE4B}" type="presOf" srcId="{C423965E-2C67-4A27-B6E4-19934BCCECD5}" destId="{65308EB6-B019-4C9B-AE06-3040D088422C}" srcOrd="0" destOrd="0" presId="urn:microsoft.com/office/officeart/2005/8/layout/chevron1"/>
    <dgm:cxn modelId="{485B5D2F-4F94-4582-8BAA-454329BB758D}" type="presOf" srcId="{F6275F84-BE2F-4A98-BC05-00109AAC37B8}" destId="{10DEF3C3-4ABC-4FBF-AF7E-4B5D02C34137}" srcOrd="0" destOrd="0" presId="urn:microsoft.com/office/officeart/2005/8/layout/chevron1"/>
    <dgm:cxn modelId="{E37E3327-8CCD-4A8B-ABB7-E147D726789F}" type="presOf" srcId="{AE16C2FE-B749-444C-A08F-E0F7DAF307D9}" destId="{35790938-0B14-48B2-A316-59A2B53BA6D0}"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B2646AA0-2239-45F6-A6F7-473886A2FB9A}" srcId="{C423965E-2C67-4A27-B6E4-19934BCCECD5}" destId="{AE16C2FE-B749-444C-A08F-E0F7DAF307D9}" srcOrd="2" destOrd="0" parTransId="{505DE279-9281-4325-AEA5-9A47E9EAE6BA}" sibTransId="{59107A75-FD7A-4BD3-B930-46CAD64D3D4B}"/>
    <dgm:cxn modelId="{D77F0A77-E217-4AD7-8458-CB7243272FB3}" srcId="{C423965E-2C67-4A27-B6E4-19934BCCECD5}" destId="{735E1791-E547-476B-8D52-54FD0294A194}" srcOrd="1" destOrd="0" parTransId="{141B4816-F51F-4E74-8A50-CD11A7075ADA}" sibTransId="{30B80118-14FF-424E-8307-BA35C510FBBB}"/>
    <dgm:cxn modelId="{96FA2FDA-39B7-401B-AD7D-CA5C2D92626F}" type="presOf" srcId="{735E1791-E547-476B-8D52-54FD0294A194}" destId="{D8F87F9C-A652-4968-96EA-9309EF831909}" srcOrd="0" destOrd="0" presId="urn:microsoft.com/office/officeart/2005/8/layout/chevron1"/>
    <dgm:cxn modelId="{04430791-316E-4999-AC59-5864C6272F02}" type="presParOf" srcId="{65308EB6-B019-4C9B-AE06-3040D088422C}" destId="{10DEF3C3-4ABC-4FBF-AF7E-4B5D02C34137}" srcOrd="0" destOrd="0" presId="urn:microsoft.com/office/officeart/2005/8/layout/chevron1"/>
    <dgm:cxn modelId="{136E1CA4-02A2-42E6-8409-CF2E8F0EA64C}" type="presParOf" srcId="{65308EB6-B019-4C9B-AE06-3040D088422C}" destId="{FF7159AF-36D2-478F-AED5-A0FA717C33FE}" srcOrd="1" destOrd="0" presId="urn:microsoft.com/office/officeart/2005/8/layout/chevron1"/>
    <dgm:cxn modelId="{1E74ED14-59D1-4C3A-AD23-7C5A28330E8F}" type="presParOf" srcId="{65308EB6-B019-4C9B-AE06-3040D088422C}" destId="{D8F87F9C-A652-4968-96EA-9309EF831909}" srcOrd="2" destOrd="0" presId="urn:microsoft.com/office/officeart/2005/8/layout/chevron1"/>
    <dgm:cxn modelId="{56B076A6-D736-44D3-9AA6-C2C0B512CB1B}" type="presParOf" srcId="{65308EB6-B019-4C9B-AE06-3040D088422C}" destId="{1893531E-AA6D-431E-863A-42991CED2B0E}" srcOrd="3" destOrd="0" presId="urn:microsoft.com/office/officeart/2005/8/layout/chevron1"/>
    <dgm:cxn modelId="{42B1474C-6F86-47A3-91A7-727CBFBB0B63}"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a:solidFill>
          <a:schemeClr val="accent2">
            <a:hueOff val="-1455363"/>
            <a:satOff val="-83928"/>
            <a:lumOff val="8628"/>
            <a:alpha val="25000"/>
          </a:schemeClr>
        </a:solidFill>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F0F1394B-05D7-43A5-8008-57D0F7E8805C}" type="presOf" srcId="{AE16C2FE-B749-444C-A08F-E0F7DAF307D9}" destId="{35790938-0B14-48B2-A316-59A2B53BA6D0}" srcOrd="0" destOrd="0" presId="urn:microsoft.com/office/officeart/2005/8/layout/chevron1"/>
    <dgm:cxn modelId="{1B4A141F-BCBD-477D-ADCE-7955B907E485}"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46F7E922-2475-4849-B069-C6414C5BC75D}" type="presOf" srcId="{735E1791-E547-476B-8D52-54FD0294A194}" destId="{D8F87F9C-A652-4968-96EA-9309EF831909}" srcOrd="0" destOrd="0" presId="urn:microsoft.com/office/officeart/2005/8/layout/chevron1"/>
    <dgm:cxn modelId="{BE9E0DB4-6C55-45DA-8C2F-EDFE7E62F56D}" type="presOf" srcId="{F6275F84-BE2F-4A98-BC05-00109AAC37B8}" destId="{10DEF3C3-4ABC-4FBF-AF7E-4B5D02C34137}" srcOrd="0" destOrd="0" presId="urn:microsoft.com/office/officeart/2005/8/layout/chevron1"/>
    <dgm:cxn modelId="{90AD4AA1-5748-4BD2-9310-EF2891C2F848}" srcId="{C423965E-2C67-4A27-B6E4-19934BCCECD5}" destId="{F6275F84-BE2F-4A98-BC05-00109AAC37B8}" srcOrd="0" destOrd="0" parTransId="{59B0E7A1-53C9-48FA-893D-A9DB7A012493}" sibTransId="{6EEF2820-B8D2-48C7-8FF5-8EF23E92A3FD}"/>
    <dgm:cxn modelId="{20A5D0FA-C5FD-4846-B77B-9FA2214F4CC0}" type="presParOf" srcId="{65308EB6-B019-4C9B-AE06-3040D088422C}" destId="{10DEF3C3-4ABC-4FBF-AF7E-4B5D02C34137}" srcOrd="0" destOrd="0" presId="urn:microsoft.com/office/officeart/2005/8/layout/chevron1"/>
    <dgm:cxn modelId="{EC4B9899-1B58-4A19-AA46-59E168418019}" type="presParOf" srcId="{65308EB6-B019-4C9B-AE06-3040D088422C}" destId="{FF7159AF-36D2-478F-AED5-A0FA717C33FE}" srcOrd="1" destOrd="0" presId="urn:microsoft.com/office/officeart/2005/8/layout/chevron1"/>
    <dgm:cxn modelId="{1855E922-D067-4F65-AF72-FEE4142AFC61}" type="presParOf" srcId="{65308EB6-B019-4C9B-AE06-3040D088422C}" destId="{D8F87F9C-A652-4968-96EA-9309EF831909}" srcOrd="2" destOrd="0" presId="urn:microsoft.com/office/officeart/2005/8/layout/chevron1"/>
    <dgm:cxn modelId="{E72475C0-2676-4AA2-A05C-E9EDB949D6CF}" type="presParOf" srcId="{65308EB6-B019-4C9B-AE06-3040D088422C}" destId="{1893531E-AA6D-431E-863A-42991CED2B0E}" srcOrd="3" destOrd="0" presId="urn:microsoft.com/office/officeart/2005/8/layout/chevron1"/>
    <dgm:cxn modelId="{E8BFF528-1FD4-4D7C-870E-5D0C95AFD635}"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23965E-2C67-4A27-B6E4-19934BCCECD5}" type="doc">
      <dgm:prSet loTypeId="urn:microsoft.com/office/officeart/2005/8/layout/chevron1" loCatId="process" qsTypeId="urn:microsoft.com/office/officeart/2005/8/quickstyle/simple1" qsCatId="simple" csTypeId="urn:microsoft.com/office/officeart/2005/8/colors/colorful2" csCatId="colorful" phldr="1"/>
      <dgm:spPr/>
    </dgm:pt>
    <dgm:pt modelId="{F6275F84-BE2F-4A98-BC05-00109AAC37B8}">
      <dgm:prSet phldrT="[Text]" custT="1"/>
      <dgm:spPr>
        <a:solidFill>
          <a:schemeClr val="accent2">
            <a:hueOff val="0"/>
            <a:satOff val="0"/>
            <a:lumOff val="0"/>
            <a:alpha val="25000"/>
          </a:schemeClr>
        </a:solidFill>
      </dgm:spPr>
      <dgm:t>
        <a:bodyPr/>
        <a:lstStyle/>
        <a:p>
          <a:r>
            <a:rPr lang="en-US" sz="4000" dirty="0">
              <a:latin typeface="Yanone Kaffeesatz Regular" panose="02000000000000000000" pitchFamily="2" charset="0"/>
            </a:rPr>
            <a:t>Intro</a:t>
          </a:r>
        </a:p>
      </dgm:t>
    </dgm:pt>
    <dgm:pt modelId="{59B0E7A1-53C9-48FA-893D-A9DB7A012493}" type="parTrans" cxnId="{90AD4AA1-5748-4BD2-9310-EF2891C2F848}">
      <dgm:prSet/>
      <dgm:spPr/>
      <dgm:t>
        <a:bodyPr/>
        <a:lstStyle/>
        <a:p>
          <a:endParaRPr lang="en-US" sz="2400">
            <a:latin typeface="Yanone Kaffeesatz Regular" panose="02000000000000000000" pitchFamily="2" charset="0"/>
          </a:endParaRPr>
        </a:p>
      </dgm:t>
    </dgm:pt>
    <dgm:pt modelId="{6EEF2820-B8D2-48C7-8FF5-8EF23E92A3FD}" type="sibTrans" cxnId="{90AD4AA1-5748-4BD2-9310-EF2891C2F848}">
      <dgm:prSet/>
      <dgm:spPr/>
      <dgm:t>
        <a:bodyPr/>
        <a:lstStyle/>
        <a:p>
          <a:endParaRPr lang="en-US" sz="2400">
            <a:latin typeface="Yanone Kaffeesatz Regular" panose="02000000000000000000" pitchFamily="2" charset="0"/>
          </a:endParaRPr>
        </a:p>
      </dgm:t>
    </dgm:pt>
    <dgm:pt modelId="{735E1791-E547-476B-8D52-54FD0294A194}">
      <dgm:prSet phldrT="[Text]" custT="1"/>
      <dgm:spPr>
        <a:solidFill>
          <a:schemeClr val="accent2">
            <a:hueOff val="-727682"/>
            <a:satOff val="-41964"/>
            <a:lumOff val="4314"/>
            <a:alpha val="25000"/>
          </a:schemeClr>
        </a:solidFill>
      </dgm:spPr>
      <dgm:t>
        <a:bodyPr/>
        <a:lstStyle/>
        <a:p>
          <a:r>
            <a:rPr lang="en-US" sz="4000" dirty="0">
              <a:latin typeface="Yanone Kaffeesatz Regular" panose="02000000000000000000" pitchFamily="2" charset="0"/>
            </a:rPr>
            <a:t>Phases</a:t>
          </a:r>
        </a:p>
      </dgm:t>
    </dgm:pt>
    <dgm:pt modelId="{141B4816-F51F-4E74-8A50-CD11A7075ADA}" type="parTrans" cxnId="{D77F0A77-E217-4AD7-8458-CB7243272FB3}">
      <dgm:prSet/>
      <dgm:spPr/>
      <dgm:t>
        <a:bodyPr/>
        <a:lstStyle/>
        <a:p>
          <a:endParaRPr lang="en-US" sz="2400">
            <a:latin typeface="Yanone Kaffeesatz Regular" panose="02000000000000000000" pitchFamily="2" charset="0"/>
          </a:endParaRPr>
        </a:p>
      </dgm:t>
    </dgm:pt>
    <dgm:pt modelId="{30B80118-14FF-424E-8307-BA35C510FBBB}" type="sibTrans" cxnId="{D77F0A77-E217-4AD7-8458-CB7243272FB3}">
      <dgm:prSet/>
      <dgm:spPr/>
      <dgm:t>
        <a:bodyPr/>
        <a:lstStyle/>
        <a:p>
          <a:endParaRPr lang="en-US" sz="2400">
            <a:latin typeface="Yanone Kaffeesatz Regular" panose="02000000000000000000" pitchFamily="2" charset="0"/>
          </a:endParaRPr>
        </a:p>
      </dgm:t>
    </dgm:pt>
    <dgm:pt modelId="{AE16C2FE-B749-444C-A08F-E0F7DAF307D9}">
      <dgm:prSet phldrT="[Text]" custT="1"/>
      <dgm:spPr/>
      <dgm:t>
        <a:bodyPr/>
        <a:lstStyle/>
        <a:p>
          <a:r>
            <a:rPr lang="en-US" sz="4000" dirty="0" err="1">
              <a:latin typeface="Yanone Kaffeesatz Regular" panose="02000000000000000000" pitchFamily="2" charset="0"/>
            </a:rPr>
            <a:t>WrapUp</a:t>
          </a:r>
          <a:endParaRPr lang="en-US" sz="4000" dirty="0">
            <a:latin typeface="Yanone Kaffeesatz Regular" panose="02000000000000000000" pitchFamily="2" charset="0"/>
          </a:endParaRPr>
        </a:p>
      </dgm:t>
    </dgm:pt>
    <dgm:pt modelId="{505DE279-9281-4325-AEA5-9A47E9EAE6BA}" type="parTrans" cxnId="{B2646AA0-2239-45F6-A6F7-473886A2FB9A}">
      <dgm:prSet/>
      <dgm:spPr/>
      <dgm:t>
        <a:bodyPr/>
        <a:lstStyle/>
        <a:p>
          <a:endParaRPr lang="en-US" sz="2400">
            <a:latin typeface="Yanone Kaffeesatz Regular" panose="02000000000000000000" pitchFamily="2" charset="0"/>
          </a:endParaRPr>
        </a:p>
      </dgm:t>
    </dgm:pt>
    <dgm:pt modelId="{59107A75-FD7A-4BD3-B930-46CAD64D3D4B}" type="sibTrans" cxnId="{B2646AA0-2239-45F6-A6F7-473886A2FB9A}">
      <dgm:prSet/>
      <dgm:spPr/>
      <dgm:t>
        <a:bodyPr/>
        <a:lstStyle/>
        <a:p>
          <a:endParaRPr lang="en-US" sz="2400">
            <a:latin typeface="Yanone Kaffeesatz Regular" panose="02000000000000000000" pitchFamily="2" charset="0"/>
          </a:endParaRPr>
        </a:p>
      </dgm:t>
    </dgm:pt>
    <dgm:pt modelId="{65308EB6-B019-4C9B-AE06-3040D088422C}" type="pres">
      <dgm:prSet presAssocID="{C423965E-2C67-4A27-B6E4-19934BCCECD5}" presName="Name0" presStyleCnt="0">
        <dgm:presLayoutVars>
          <dgm:dir/>
          <dgm:animLvl val="lvl"/>
          <dgm:resizeHandles val="exact"/>
        </dgm:presLayoutVars>
      </dgm:prSet>
      <dgm:spPr/>
    </dgm:pt>
    <dgm:pt modelId="{10DEF3C3-4ABC-4FBF-AF7E-4B5D02C34137}" type="pres">
      <dgm:prSet presAssocID="{F6275F84-BE2F-4A98-BC05-00109AAC37B8}" presName="parTxOnly" presStyleLbl="node1" presStyleIdx="0" presStyleCnt="3">
        <dgm:presLayoutVars>
          <dgm:chMax val="0"/>
          <dgm:chPref val="0"/>
          <dgm:bulletEnabled val="1"/>
        </dgm:presLayoutVars>
      </dgm:prSet>
      <dgm:spPr/>
    </dgm:pt>
    <dgm:pt modelId="{FF7159AF-36D2-478F-AED5-A0FA717C33FE}" type="pres">
      <dgm:prSet presAssocID="{6EEF2820-B8D2-48C7-8FF5-8EF23E92A3FD}" presName="parTxOnlySpace" presStyleCnt="0"/>
      <dgm:spPr/>
    </dgm:pt>
    <dgm:pt modelId="{D8F87F9C-A652-4968-96EA-9309EF831909}" type="pres">
      <dgm:prSet presAssocID="{735E1791-E547-476B-8D52-54FD0294A194}" presName="parTxOnly" presStyleLbl="node1" presStyleIdx="1" presStyleCnt="3">
        <dgm:presLayoutVars>
          <dgm:chMax val="0"/>
          <dgm:chPref val="0"/>
          <dgm:bulletEnabled val="1"/>
        </dgm:presLayoutVars>
      </dgm:prSet>
      <dgm:spPr/>
    </dgm:pt>
    <dgm:pt modelId="{1893531E-AA6D-431E-863A-42991CED2B0E}" type="pres">
      <dgm:prSet presAssocID="{30B80118-14FF-424E-8307-BA35C510FBBB}" presName="parTxOnlySpace" presStyleCnt="0"/>
      <dgm:spPr/>
    </dgm:pt>
    <dgm:pt modelId="{35790938-0B14-48B2-A316-59A2B53BA6D0}" type="pres">
      <dgm:prSet presAssocID="{AE16C2FE-B749-444C-A08F-E0F7DAF307D9}" presName="parTxOnly" presStyleLbl="node1" presStyleIdx="2" presStyleCnt="3">
        <dgm:presLayoutVars>
          <dgm:chMax val="0"/>
          <dgm:chPref val="0"/>
          <dgm:bulletEnabled val="1"/>
        </dgm:presLayoutVars>
      </dgm:prSet>
      <dgm:spPr/>
    </dgm:pt>
  </dgm:ptLst>
  <dgm:cxnLst>
    <dgm:cxn modelId="{0F0BF030-C1A5-4D6F-A0C1-3EB9C330BB0F}" type="presOf" srcId="{C423965E-2C67-4A27-B6E4-19934BCCECD5}" destId="{65308EB6-B019-4C9B-AE06-3040D088422C}" srcOrd="0" destOrd="0" presId="urn:microsoft.com/office/officeart/2005/8/layout/chevron1"/>
    <dgm:cxn modelId="{D77F0A77-E217-4AD7-8458-CB7243272FB3}" srcId="{C423965E-2C67-4A27-B6E4-19934BCCECD5}" destId="{735E1791-E547-476B-8D52-54FD0294A194}" srcOrd="1" destOrd="0" parTransId="{141B4816-F51F-4E74-8A50-CD11A7075ADA}" sibTransId="{30B80118-14FF-424E-8307-BA35C510FBBB}"/>
    <dgm:cxn modelId="{B2646AA0-2239-45F6-A6F7-473886A2FB9A}" srcId="{C423965E-2C67-4A27-B6E4-19934BCCECD5}" destId="{AE16C2FE-B749-444C-A08F-E0F7DAF307D9}" srcOrd="2" destOrd="0" parTransId="{505DE279-9281-4325-AEA5-9A47E9EAE6BA}" sibTransId="{59107A75-FD7A-4BD3-B930-46CAD64D3D4B}"/>
    <dgm:cxn modelId="{90AD4AA1-5748-4BD2-9310-EF2891C2F848}" srcId="{C423965E-2C67-4A27-B6E4-19934BCCECD5}" destId="{F6275F84-BE2F-4A98-BC05-00109AAC37B8}" srcOrd="0" destOrd="0" parTransId="{59B0E7A1-53C9-48FA-893D-A9DB7A012493}" sibTransId="{6EEF2820-B8D2-48C7-8FF5-8EF23E92A3FD}"/>
    <dgm:cxn modelId="{55B43D3F-F0A7-4B16-B3F9-678BD9F27D22}" type="presOf" srcId="{735E1791-E547-476B-8D52-54FD0294A194}" destId="{D8F87F9C-A652-4968-96EA-9309EF831909}" srcOrd="0" destOrd="0" presId="urn:microsoft.com/office/officeart/2005/8/layout/chevron1"/>
    <dgm:cxn modelId="{FF15A0D3-3D98-4668-9E3E-9F2F531968E7}" type="presOf" srcId="{AE16C2FE-B749-444C-A08F-E0F7DAF307D9}" destId="{35790938-0B14-48B2-A316-59A2B53BA6D0}" srcOrd="0" destOrd="0" presId="urn:microsoft.com/office/officeart/2005/8/layout/chevron1"/>
    <dgm:cxn modelId="{EF51F4EC-B8D1-4740-BF46-4EFB26841CD3}" type="presOf" srcId="{F6275F84-BE2F-4A98-BC05-00109AAC37B8}" destId="{10DEF3C3-4ABC-4FBF-AF7E-4B5D02C34137}" srcOrd="0" destOrd="0" presId="urn:microsoft.com/office/officeart/2005/8/layout/chevron1"/>
    <dgm:cxn modelId="{FFE00924-A211-4603-9B51-041FA33FD9D1}" type="presParOf" srcId="{65308EB6-B019-4C9B-AE06-3040D088422C}" destId="{10DEF3C3-4ABC-4FBF-AF7E-4B5D02C34137}" srcOrd="0" destOrd="0" presId="urn:microsoft.com/office/officeart/2005/8/layout/chevron1"/>
    <dgm:cxn modelId="{230930F2-CFBA-423F-888A-EC3D90858C24}" type="presParOf" srcId="{65308EB6-B019-4C9B-AE06-3040D088422C}" destId="{FF7159AF-36D2-478F-AED5-A0FA717C33FE}" srcOrd="1" destOrd="0" presId="urn:microsoft.com/office/officeart/2005/8/layout/chevron1"/>
    <dgm:cxn modelId="{0CCF0096-F4C9-4035-9B36-D1F83A623199}" type="presParOf" srcId="{65308EB6-B019-4C9B-AE06-3040D088422C}" destId="{D8F87F9C-A652-4968-96EA-9309EF831909}" srcOrd="2" destOrd="0" presId="urn:microsoft.com/office/officeart/2005/8/layout/chevron1"/>
    <dgm:cxn modelId="{41A73FD1-5EC5-4FD0-9A01-7511186F3684}" type="presParOf" srcId="{65308EB6-B019-4C9B-AE06-3040D088422C}" destId="{1893531E-AA6D-431E-863A-42991CED2B0E}" srcOrd="3" destOrd="0" presId="urn:microsoft.com/office/officeart/2005/8/layout/chevron1"/>
    <dgm:cxn modelId="{3133604E-CC3D-4831-8CB1-BEBED7740C5F}" type="presParOf" srcId="{65308EB6-B019-4C9B-AE06-3040D088422C}" destId="{35790938-0B14-48B2-A316-59A2B53BA6D0}"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EF3C3-4ABC-4FBF-AF7E-4B5D02C34137}">
      <dsp:nvSpPr>
        <dsp:cNvPr id="0" name=""/>
        <dsp:cNvSpPr/>
      </dsp:nvSpPr>
      <dsp:spPr>
        <a:xfrm>
          <a:off x="3097" y="2565233"/>
          <a:ext cx="3774180" cy="1509672"/>
        </a:xfrm>
        <a:prstGeom prst="chevron">
          <a:avLst/>
        </a:prstGeom>
        <a:solidFill>
          <a:schemeClr val="accent2">
            <a:hueOff val="0"/>
            <a:satOff val="0"/>
            <a:lumOff val="0"/>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Intro</a:t>
          </a:r>
        </a:p>
      </dsp:txBody>
      <dsp:txXfrm>
        <a:off x="757933" y="2565233"/>
        <a:ext cx="2264508" cy="1509672"/>
      </dsp:txXfrm>
    </dsp:sp>
    <dsp:sp modelId="{D8F87F9C-A652-4968-96EA-9309EF831909}">
      <dsp:nvSpPr>
        <dsp:cNvPr id="0" name=""/>
        <dsp:cNvSpPr/>
      </dsp:nvSpPr>
      <dsp:spPr>
        <a:xfrm>
          <a:off x="3399859" y="2565233"/>
          <a:ext cx="3774180" cy="1509672"/>
        </a:xfrm>
        <a:prstGeom prst="chevron">
          <a:avLst/>
        </a:prstGeom>
        <a:solidFill>
          <a:schemeClr val="accent2">
            <a:hueOff val="-727682"/>
            <a:satOff val="-41964"/>
            <a:lumOff val="4314"/>
            <a:alpha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Yanone Kaffeesatz Regular" panose="02000000000000000000" pitchFamily="2" charset="0"/>
            </a:rPr>
            <a:t>Phases</a:t>
          </a:r>
        </a:p>
      </dsp:txBody>
      <dsp:txXfrm>
        <a:off x="4154695" y="2565233"/>
        <a:ext cx="2264508" cy="1509672"/>
      </dsp:txXfrm>
    </dsp:sp>
    <dsp:sp modelId="{35790938-0B14-48B2-A316-59A2B53BA6D0}">
      <dsp:nvSpPr>
        <dsp:cNvPr id="0" name=""/>
        <dsp:cNvSpPr/>
      </dsp:nvSpPr>
      <dsp:spPr>
        <a:xfrm>
          <a:off x="6796622" y="2565233"/>
          <a:ext cx="3774180" cy="1509672"/>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US" sz="4000" kern="1200" dirty="0" err="1">
              <a:latin typeface="Yanone Kaffeesatz Regular" panose="02000000000000000000" pitchFamily="2" charset="0"/>
            </a:rPr>
            <a:t>WrapUp</a:t>
          </a:r>
          <a:endParaRPr lang="en-US" sz="4000" kern="1200" dirty="0">
            <a:latin typeface="Yanone Kaffeesatz Regular" panose="02000000000000000000" pitchFamily="2" charset="0"/>
          </a:endParaRPr>
        </a:p>
      </dsp:txBody>
      <dsp:txXfrm>
        <a:off x="7551458" y="2565233"/>
        <a:ext cx="2264508" cy="15096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06.06.2016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For</a:t>
            </a:r>
            <a:r>
              <a:rPr lang="de-CH" dirty="0"/>
              <a:t> </a:t>
            </a:r>
            <a:r>
              <a:rPr lang="de-CH" dirty="0" err="1"/>
              <a:t>legacy</a:t>
            </a:r>
            <a:r>
              <a:rPr lang="de-CH" dirty="0"/>
              <a:t> </a:t>
            </a:r>
            <a:r>
              <a:rPr lang="de-CH" dirty="0" err="1"/>
              <a:t>reasons</a:t>
            </a:r>
            <a:r>
              <a:rPr lang="de-CH" dirty="0"/>
              <a:t>:</a:t>
            </a:r>
          </a:p>
          <a:p>
            <a:r>
              <a:rPr lang="de-CH" dirty="0" err="1"/>
              <a:t>There</a:t>
            </a:r>
            <a:r>
              <a:rPr lang="de-CH" baseline="0" dirty="0"/>
              <a:t> </a:t>
            </a:r>
            <a:r>
              <a:rPr lang="de-CH" baseline="0" dirty="0" err="1"/>
              <a:t>are</a:t>
            </a:r>
            <a:r>
              <a:rPr lang="de-CH" baseline="0" dirty="0"/>
              <a:t> still </a:t>
            </a:r>
            <a:r>
              <a:rPr lang="de-CH" baseline="0" dirty="0" err="1"/>
              <a:t>synchronous</a:t>
            </a:r>
            <a:r>
              <a:rPr lang="de-CH" baseline="0" dirty="0"/>
              <a:t> APIs </a:t>
            </a:r>
            <a:r>
              <a:rPr lang="de-CH" baseline="0" dirty="0" err="1"/>
              <a:t>provided</a:t>
            </a:r>
            <a:r>
              <a:rPr lang="de-CH" baseline="0" dirty="0"/>
              <a:t>, but </a:t>
            </a:r>
            <a:r>
              <a:rPr lang="de-CH" baseline="0" dirty="0" err="1"/>
              <a:t>most</a:t>
            </a:r>
            <a:r>
              <a:rPr lang="de-CH" baseline="0" dirty="0"/>
              <a:t> </a:t>
            </a:r>
            <a:r>
              <a:rPr lang="de-CH" baseline="0" dirty="0" err="1"/>
              <a:t>love</a:t>
            </a:r>
            <a:r>
              <a:rPr lang="de-CH" baseline="0" dirty="0"/>
              <a:t> </a:t>
            </a:r>
            <a:r>
              <a:rPr lang="de-CH" baseline="0" dirty="0" err="1"/>
              <a:t>goes</a:t>
            </a:r>
            <a:r>
              <a:rPr lang="de-CH" baseline="0" dirty="0"/>
              <a:t> </a:t>
            </a:r>
            <a:r>
              <a:rPr lang="de-CH" baseline="0" dirty="0" err="1"/>
              <a:t>into</a:t>
            </a:r>
            <a:r>
              <a:rPr lang="de-CH" baseline="0" dirty="0"/>
              <a:t> </a:t>
            </a:r>
            <a:r>
              <a:rPr lang="de-CH" baseline="0" dirty="0" err="1"/>
              <a:t>asynchronous</a:t>
            </a:r>
            <a:r>
              <a:rPr lang="de-CH" baseline="0" dirty="0"/>
              <a:t> APIs. </a:t>
            </a:r>
            <a:r>
              <a:rPr lang="de-CH" baseline="0" dirty="0" err="1"/>
              <a:t>Sometimes</a:t>
            </a:r>
            <a:r>
              <a:rPr lang="de-CH" baseline="0" dirty="0"/>
              <a:t> </a:t>
            </a:r>
            <a:r>
              <a:rPr lang="de-CH" baseline="0" dirty="0" err="1"/>
              <a:t>synchronous</a:t>
            </a:r>
            <a:r>
              <a:rPr lang="de-CH" baseline="0" dirty="0"/>
              <a:t> APIs </a:t>
            </a:r>
            <a:r>
              <a:rPr lang="de-CH" baseline="0" dirty="0" err="1"/>
              <a:t>behave</a:t>
            </a:r>
            <a:r>
              <a:rPr lang="de-CH" baseline="0" dirty="0"/>
              <a:t> </a:t>
            </a:r>
            <a:r>
              <a:rPr lang="de-CH" baseline="0" dirty="0" err="1"/>
              <a:t>differently</a:t>
            </a:r>
            <a:r>
              <a:rPr lang="de-CH" baseline="0" dirty="0"/>
              <a:t> </a:t>
            </a:r>
            <a:r>
              <a:rPr lang="de-CH" baseline="0" dirty="0" err="1"/>
              <a:t>than</a:t>
            </a:r>
            <a:r>
              <a:rPr lang="de-CH" baseline="0" dirty="0"/>
              <a:t> </a:t>
            </a:r>
            <a:r>
              <a:rPr lang="de-CH" baseline="0" dirty="0" err="1"/>
              <a:t>asynchronous</a:t>
            </a:r>
            <a:r>
              <a:rPr lang="de-CH" baseline="0" dirty="0"/>
              <a:t> APIs. Bugs </a:t>
            </a:r>
            <a:r>
              <a:rPr lang="de-CH" baseline="0" dirty="0" err="1"/>
              <a:t>get</a:t>
            </a:r>
            <a:r>
              <a:rPr lang="de-CH" baseline="0" dirty="0"/>
              <a:t> </a:t>
            </a:r>
            <a:r>
              <a:rPr lang="de-CH" baseline="0" dirty="0" err="1"/>
              <a:t>fixed</a:t>
            </a:r>
            <a:r>
              <a:rPr lang="de-CH" baseline="0" dirty="0"/>
              <a:t> on </a:t>
            </a:r>
            <a:r>
              <a:rPr lang="de-CH" baseline="0" dirty="0" err="1"/>
              <a:t>sync</a:t>
            </a:r>
            <a:r>
              <a:rPr lang="de-CH" baseline="0" dirty="0"/>
              <a:t> APIs </a:t>
            </a:r>
            <a:r>
              <a:rPr lang="de-CH" baseline="0" dirty="0" err="1"/>
              <a:t>mostly</a:t>
            </a:r>
            <a:r>
              <a:rPr lang="de-CH" baseline="0" dirty="0"/>
              <a:t>.</a:t>
            </a:r>
          </a:p>
          <a:p>
            <a:endParaRPr lang="de-CH" baseline="0" dirty="0"/>
          </a:p>
          <a:p>
            <a:r>
              <a:rPr lang="de-CH" baseline="0" dirty="0"/>
              <a:t>Newcomer </a:t>
            </a:r>
            <a:r>
              <a:rPr lang="de-CH" baseline="0" dirty="0" err="1"/>
              <a:t>PaaS</a:t>
            </a:r>
            <a:r>
              <a:rPr lang="de-CH" baseline="0" dirty="0"/>
              <a:t> </a:t>
            </a:r>
            <a:r>
              <a:rPr lang="de-CH" baseline="0" dirty="0" err="1"/>
              <a:t>services</a:t>
            </a:r>
            <a:r>
              <a:rPr lang="de-CH" baseline="0" dirty="0"/>
              <a:t>:</a:t>
            </a:r>
          </a:p>
          <a:p>
            <a:r>
              <a:rPr lang="de-CH" baseline="0" dirty="0"/>
              <a:t>Like </a:t>
            </a:r>
            <a:r>
              <a:rPr lang="de-CH" baseline="0" dirty="0" err="1"/>
              <a:t>DocumentDB</a:t>
            </a:r>
            <a:r>
              <a:rPr lang="de-CH" baseline="0" dirty="0"/>
              <a:t> (</a:t>
            </a:r>
            <a:r>
              <a:rPr lang="de-CH" baseline="0" dirty="0" err="1"/>
              <a:t>except</a:t>
            </a:r>
            <a:r>
              <a:rPr lang="de-CH" baseline="0" dirty="0"/>
              <a:t> </a:t>
            </a:r>
            <a:r>
              <a:rPr lang="de-CH" baseline="0" dirty="0" err="1"/>
              <a:t>for</a:t>
            </a:r>
            <a:r>
              <a:rPr lang="de-CH" baseline="0" dirty="0"/>
              <a:t> </a:t>
            </a:r>
            <a:r>
              <a:rPr lang="de-CH" baseline="0" dirty="0" err="1"/>
              <a:t>some</a:t>
            </a:r>
            <a:r>
              <a:rPr lang="de-CH" baseline="0" dirty="0"/>
              <a:t> </a:t>
            </a:r>
            <a:r>
              <a:rPr lang="de-CH" baseline="0" dirty="0" err="1"/>
              <a:t>parts</a:t>
            </a:r>
            <a:r>
              <a:rPr lang="de-CH" baseline="0" dirty="0"/>
              <a:t> </a:t>
            </a:r>
            <a:r>
              <a:rPr lang="de-CH" baseline="0" dirty="0" err="1"/>
              <a:t>of</a:t>
            </a:r>
            <a:r>
              <a:rPr lang="de-CH" baseline="0" dirty="0"/>
              <a:t> </a:t>
            </a:r>
            <a:r>
              <a:rPr lang="de-CH" baseline="0" dirty="0" err="1"/>
              <a:t>the</a:t>
            </a:r>
            <a:r>
              <a:rPr lang="de-CH" baseline="0" dirty="0"/>
              <a:t> </a:t>
            </a:r>
            <a:r>
              <a:rPr lang="de-CH" baseline="0" dirty="0" err="1"/>
              <a:t>querying</a:t>
            </a:r>
            <a:r>
              <a:rPr lang="de-CH" baseline="0" dirty="0"/>
              <a:t> APIs) </a:t>
            </a:r>
            <a:r>
              <a:rPr lang="de-CH" baseline="0" dirty="0" err="1"/>
              <a:t>or</a:t>
            </a:r>
            <a:r>
              <a:rPr lang="de-CH" baseline="0" dirty="0"/>
              <a:t> </a:t>
            </a:r>
            <a:r>
              <a:rPr lang="de-CH" baseline="0" dirty="0" err="1"/>
              <a:t>ServiceFabric</a:t>
            </a:r>
            <a:r>
              <a:rPr lang="de-CH" baseline="0" dirty="0"/>
              <a:t> </a:t>
            </a:r>
            <a:r>
              <a:rPr lang="de-CH" baseline="0" dirty="0" err="1"/>
              <a:t>have</a:t>
            </a:r>
            <a:r>
              <a:rPr lang="de-CH" baseline="0" dirty="0"/>
              <a:t> </a:t>
            </a:r>
            <a:r>
              <a:rPr lang="de-CH" baseline="0" dirty="0" err="1"/>
              <a:t>almost</a:t>
            </a:r>
            <a:r>
              <a:rPr lang="de-CH" baseline="0" dirty="0"/>
              <a:t> </a:t>
            </a:r>
            <a:r>
              <a:rPr lang="de-CH" baseline="0" dirty="0" err="1"/>
              <a:t>only</a:t>
            </a:r>
            <a:r>
              <a:rPr lang="de-CH" baseline="0" dirty="0"/>
              <a:t> </a:t>
            </a:r>
            <a:r>
              <a:rPr lang="de-CH" baseline="0" dirty="0" err="1"/>
              <a:t>async</a:t>
            </a:r>
            <a:r>
              <a:rPr lang="de-CH" baseline="0" dirty="0"/>
              <a:t> APIs</a:t>
            </a:r>
          </a:p>
          <a:p>
            <a:endParaRPr lang="de-CH" baseline="0" dirty="0"/>
          </a:p>
          <a:p>
            <a:r>
              <a:rPr lang="de-CH" dirty="0"/>
              <a:t>https://msdn.microsoft.com/en-us/library/microsoft.azure.documents.client.documentclient_methods.aspx</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9259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99910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IO-bound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73117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73076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r>
              <a:rPr lang="en-US" dirty="0"/>
              <a:t>In contrast</a:t>
            </a:r>
            <a:r>
              <a:rPr lang="en-US" baseline="0" dirty="0"/>
              <a:t> </a:t>
            </a:r>
            <a:endParaRPr lang="en-US" dirty="0"/>
          </a:p>
          <a:p>
            <a:r>
              <a:rPr lang="en-US" dirty="0"/>
              <a:t>A thread can handle multiple IO-bound tasks concurrently</a:t>
            </a:r>
          </a:p>
          <a:p>
            <a:endParaRPr lang="en-US" dirty="0"/>
          </a:p>
          <a:p>
            <a:r>
              <a:rPr lang="en-US" dirty="0"/>
              <a:t>In order to leverage these Task based APIs we need to apply the</a:t>
            </a:r>
            <a:r>
              <a:rPr lang="en-US" baseline="0" dirty="0"/>
              <a:t> </a:t>
            </a:r>
            <a:r>
              <a:rPr lang="en-US" baseline="0" dirty="0" err="1"/>
              <a:t>async</a:t>
            </a:r>
            <a:r>
              <a:rPr lang="en-US" baseline="0" dirty="0"/>
              <a:t>/await best practices. Two of the three rules are</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79720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a:t>
            </a:r>
          </a:p>
          <a:p>
            <a:r>
              <a:rPr lang="en-US" baseline="0" dirty="0"/>
              <a:t>On the other hand if we schedule Compute bound work the worker thread pool will start expanding its worker threads. This phase is called ramp up phase. </a:t>
            </a:r>
          </a:p>
          <a:p>
            <a:r>
              <a:rPr lang="en-US" baseline="0" dirty="0"/>
              <a:t>Ramping up more worker threads is expensive. The thread injection rate is limited.</a:t>
            </a:r>
          </a:p>
          <a:p>
            <a:endParaRPr lang="en-US" baseline="0" dirty="0"/>
          </a:p>
          <a:p>
            <a:r>
              <a:rPr lang="en-US" baseline="0" dirty="0"/>
              <a:t>(click)</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async</a:t>
            </a:r>
            <a:r>
              <a:rPr lang="en-US" dirty="0"/>
              <a:t> can handle bursting traffic better; the IOCP is "always-on", so to speak.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Solution Architect…</a:t>
            </a:r>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05440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a:p>
            <a:endParaRPr lang="en-US" baseline="0" dirty="0"/>
          </a:p>
          <a:p>
            <a:r>
              <a:rPr lang="en-US" baseline="0" dirty="0"/>
              <a:t>In order to approach the </a:t>
            </a:r>
            <a:r>
              <a:rPr lang="en-US" baseline="0" dirty="0" err="1"/>
              <a:t>asyncification</a:t>
            </a:r>
            <a:r>
              <a:rPr lang="en-US" baseline="0" dirty="0"/>
              <a:t> in a structure way I’ll show you a four phased approach for evolving your code-base towards </a:t>
            </a:r>
            <a:r>
              <a:rPr lang="en-US" baseline="0" dirty="0" err="1"/>
              <a:t>async</a:t>
            </a:r>
            <a:r>
              <a:rPr lang="en-US" baseline="0" dirty="0"/>
              <a:t>/await today.</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76274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identification phase, we classify the components which would benefit from </a:t>
            </a:r>
            <a:r>
              <a:rPr lang="en-US" dirty="0" err="1"/>
              <a:t>async</a:t>
            </a:r>
            <a:r>
              <a:rPr lang="en-US" dirty="0"/>
              <a:t>/await. </a:t>
            </a:r>
          </a:p>
          <a:p>
            <a:r>
              <a:rPr lang="en-US" dirty="0"/>
              <a:t>In the exploration phase, we discover potential road blockers which might hinder the </a:t>
            </a:r>
            <a:r>
              <a:rPr lang="en-US" dirty="0" err="1"/>
              <a:t>async</a:t>
            </a:r>
            <a:r>
              <a:rPr lang="en-US" dirty="0"/>
              <a:t>/await adoption.</a:t>
            </a:r>
          </a:p>
          <a:p>
            <a:r>
              <a:rPr lang="en-US" dirty="0"/>
              <a:t>In the obstacle phase, we learn to redesign parts of the code to remove the previously identified road blockers. </a:t>
            </a:r>
          </a:p>
          <a:p>
            <a:r>
              <a:rPr lang="en-US" dirty="0"/>
              <a:t>In the bring-it-together phase, we gradually move the components which benefit the most from </a:t>
            </a:r>
            <a:r>
              <a:rPr lang="en-US" dirty="0" err="1"/>
              <a:t>async</a:t>
            </a:r>
            <a:r>
              <a:rPr lang="en-US" dirty="0"/>
              <a:t>/await to a full asynchronous API. Small steps. No Big Bang.</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990294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de-CH" dirty="0" err="1"/>
              <a:t>Phases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899218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In </a:t>
            </a:r>
            <a:r>
              <a:rPr lang="de-CH" dirty="0" err="1"/>
              <a:t>the</a:t>
            </a:r>
            <a:r>
              <a:rPr lang="de-CH" dirty="0"/>
              <a:t> </a:t>
            </a:r>
            <a:r>
              <a:rPr lang="de-CH" dirty="0" err="1"/>
              <a:t>identification</a:t>
            </a:r>
            <a:r>
              <a:rPr lang="de-CH" dirty="0"/>
              <a:t> </a:t>
            </a:r>
            <a:r>
              <a:rPr lang="de-CH" dirty="0" err="1"/>
              <a:t>phase</a:t>
            </a:r>
            <a:r>
              <a:rPr lang="de-CH" dirty="0"/>
              <a:t> </a:t>
            </a:r>
            <a:r>
              <a:rPr lang="de-CH" dirty="0" err="1"/>
              <a:t>we</a:t>
            </a:r>
            <a:r>
              <a:rPr lang="de-CH" dirty="0"/>
              <a:t> </a:t>
            </a:r>
            <a:r>
              <a:rPr lang="de-CH" dirty="0" err="1"/>
              <a:t>identifiy</a:t>
            </a:r>
            <a:r>
              <a:rPr lang="de-CH" dirty="0"/>
              <a:t> all </a:t>
            </a:r>
            <a:r>
              <a:rPr lang="de-CH" dirty="0" err="1"/>
              <a:t>components</a:t>
            </a:r>
            <a:r>
              <a:rPr lang="de-CH" dirty="0"/>
              <a:t> </a:t>
            </a:r>
            <a:r>
              <a:rPr lang="de-CH" dirty="0" err="1"/>
              <a:t>which</a:t>
            </a:r>
            <a:r>
              <a:rPr lang="de-CH" dirty="0"/>
              <a:t> </a:t>
            </a:r>
            <a:r>
              <a:rPr lang="de-CH" dirty="0" err="1"/>
              <a:t>truly</a:t>
            </a:r>
            <a:r>
              <a:rPr lang="de-CH" dirty="0"/>
              <a:t> </a:t>
            </a:r>
            <a:r>
              <a:rPr lang="de-CH" dirty="0" err="1"/>
              <a:t>benefit</a:t>
            </a:r>
            <a:r>
              <a:rPr lang="de-CH" dirty="0"/>
              <a:t> </a:t>
            </a:r>
            <a:r>
              <a:rPr lang="de-CH" dirty="0" err="1"/>
              <a:t>from</a:t>
            </a:r>
            <a:r>
              <a:rPr lang="de-CH" dirty="0"/>
              <a:t> </a:t>
            </a:r>
            <a:r>
              <a:rPr lang="de-CH" dirty="0" err="1"/>
              <a:t>async</a:t>
            </a:r>
            <a:r>
              <a:rPr lang="de-CH" dirty="0"/>
              <a:t>/</a:t>
            </a:r>
            <a:r>
              <a:rPr lang="de-CH" dirty="0" err="1"/>
              <a:t>await</a:t>
            </a:r>
            <a:r>
              <a:rPr lang="de-CH"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0917170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As </a:t>
            </a:r>
            <a:r>
              <a:rPr lang="de-CH" dirty="0" err="1"/>
              <a:t>we</a:t>
            </a:r>
            <a:r>
              <a:rPr lang="de-CH" dirty="0"/>
              <a:t> </a:t>
            </a:r>
            <a:r>
              <a:rPr lang="de-CH" dirty="0" err="1"/>
              <a:t>have</a:t>
            </a:r>
            <a:r>
              <a:rPr lang="de-CH" dirty="0"/>
              <a:t> </a:t>
            </a:r>
            <a:r>
              <a:rPr lang="de-CH" dirty="0" err="1"/>
              <a:t>learned</a:t>
            </a:r>
            <a:r>
              <a:rPr lang="de-CH" dirty="0"/>
              <a:t> in </a:t>
            </a:r>
            <a:r>
              <a:rPr lang="de-CH" dirty="0" err="1"/>
              <a:t>the</a:t>
            </a:r>
            <a:r>
              <a:rPr lang="de-CH" dirty="0"/>
              <a:t> </a:t>
            </a:r>
            <a:r>
              <a:rPr lang="de-CH" dirty="0" err="1"/>
              <a:t>introduction</a:t>
            </a:r>
            <a:r>
              <a:rPr lang="de-CH" dirty="0"/>
              <a:t> </a:t>
            </a:r>
            <a:r>
              <a:rPr lang="de-CH" dirty="0" err="1"/>
              <a:t>section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94328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a:t>
            </a:r>
            <a:r>
              <a:rPr lang="de-CH" baseline="0" dirty="0"/>
              <a:t> goal here is to explore the code base for potential road blockers. Things that could hinder the async / await adoption or that we can truly leverage the full power of asynchrony. Reasoning abou the code only is not enough. We have to dive into the code. A structured approach which I have used in practice uses two spikes in an exploratory fashion.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2566249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do it is </a:t>
            </a:r>
            <a:r>
              <a:rPr lang="en-US" sz="1200" dirty="0" err="1">
                <a:solidFill>
                  <a:schemeClr val="accent3"/>
                </a:solidFill>
                <a:latin typeface="Yanone Kaffeesatz Regular" panose="02000000000000000000" pitchFamily="2" charset="0"/>
              </a:rPr>
              <a:t>timeboxing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938123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01334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2027339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255569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21077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624954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Awaiting inside a lock is a recipe for producing deadlocks.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 sure you can see why: </a:t>
            </a:r>
            <a:r>
              <a:rPr lang="en-US" sz="1200" b="0" i="1" kern="1200" dirty="0">
                <a:solidFill>
                  <a:schemeClr val="tx1"/>
                </a:solidFill>
                <a:effectLst/>
                <a:latin typeface="+mn-lt"/>
                <a:ea typeface="+mn-ea"/>
                <a:cs typeface="+mn-cs"/>
              </a:rPr>
              <a:t>arbitrary code runs between the time the await returns control to the caller and the method resumes</a:t>
            </a:r>
            <a:r>
              <a:rPr lang="en-US" sz="1200" b="0" i="0" kern="1200" dirty="0">
                <a:solidFill>
                  <a:schemeClr val="tx1"/>
                </a:solidFill>
                <a:effectLst/>
                <a:latin typeface="+mn-lt"/>
                <a:ea typeface="+mn-ea"/>
                <a:cs typeface="+mn-cs"/>
              </a:rPr>
              <a:t>. That arbitrary code could be taking out locks that produce lock ordering inversions, and therefore deadlocks.</a:t>
            </a:r>
          </a:p>
          <a:p>
            <a:r>
              <a:rPr lang="en-US" sz="1200" b="0" i="0" kern="1200" dirty="0">
                <a:solidFill>
                  <a:schemeClr val="tx1"/>
                </a:solidFill>
                <a:effectLst/>
                <a:latin typeface="+mn-lt"/>
                <a:ea typeface="+mn-ea"/>
                <a:cs typeface="+mn-cs"/>
              </a:rPr>
              <a:t>Worse, </a:t>
            </a:r>
            <a:r>
              <a:rPr lang="en-US" sz="1200" b="0" i="1" kern="1200" dirty="0">
                <a:solidFill>
                  <a:schemeClr val="tx1"/>
                </a:solidFill>
                <a:effectLst/>
                <a:latin typeface="+mn-lt"/>
                <a:ea typeface="+mn-ea"/>
                <a:cs typeface="+mn-cs"/>
              </a:rPr>
              <a:t>the code could resume on another thread</a:t>
            </a:r>
            <a:r>
              <a:rPr lang="en-US" sz="1200" b="0" i="0" kern="1200" dirty="0">
                <a:solidFill>
                  <a:schemeClr val="tx1"/>
                </a:solidFill>
                <a:effectLst/>
                <a:latin typeface="+mn-lt"/>
                <a:ea typeface="+mn-ea"/>
                <a:cs typeface="+mn-cs"/>
              </a:rPr>
              <a:t> (in advanced scenarios; normally you pick up again on the thread that did the await, but not necessarily) in which case the unlock would be unlocking a lock on a different thread than the thread that took out the lock.</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837369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833974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288405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212062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Basic </a:t>
            </a:r>
            <a:r>
              <a:rPr lang="de-CH" dirty="0" err="1"/>
              <a:t>knowledge</a:t>
            </a:r>
            <a:r>
              <a:rPr lang="de-CH" baseline="0" dirty="0"/>
              <a:t> </a:t>
            </a:r>
            <a:r>
              <a:rPr lang="de-CH" baseline="0" dirty="0" err="1"/>
              <a:t>of</a:t>
            </a:r>
            <a:r>
              <a:rPr lang="de-CH" baseline="0" dirty="0"/>
              <a:t> </a:t>
            </a:r>
            <a:r>
              <a:rPr lang="de-CH" baseline="0" dirty="0" err="1"/>
              <a:t>async</a:t>
            </a:r>
            <a:r>
              <a:rPr lang="de-CH" baseline="0" dirty="0"/>
              <a:t>/</a:t>
            </a:r>
            <a:r>
              <a:rPr lang="de-CH" baseline="0" dirty="0" err="1"/>
              <a:t>await</a:t>
            </a:r>
            <a:r>
              <a:rPr lang="de-CH" baseline="0" dirty="0"/>
              <a:t> in </a:t>
            </a:r>
            <a:r>
              <a:rPr lang="de-CH" baseline="0" dirty="0" err="1"/>
              <a:t>Csharp</a:t>
            </a:r>
            <a:endParaRPr lang="de-CH" baseline="0" dirty="0"/>
          </a:p>
          <a:p>
            <a:r>
              <a:rPr lang="de-CH" dirty="0" err="1"/>
              <a:t>Of</a:t>
            </a:r>
            <a:r>
              <a:rPr lang="de-CH" dirty="0"/>
              <a:t> </a:t>
            </a:r>
            <a:r>
              <a:rPr lang="de-CH" dirty="0" err="1"/>
              <a:t>course</a:t>
            </a:r>
            <a:r>
              <a:rPr lang="de-CH" dirty="0"/>
              <a:t> </a:t>
            </a:r>
            <a:r>
              <a:rPr lang="de-CH" dirty="0" err="1"/>
              <a:t>there</a:t>
            </a:r>
            <a:r>
              <a:rPr lang="de-CH" dirty="0"/>
              <a:t> </a:t>
            </a:r>
            <a:r>
              <a:rPr lang="de-CH" dirty="0" err="1"/>
              <a:t>is</a:t>
            </a:r>
            <a:r>
              <a:rPr lang="de-CH" dirty="0"/>
              <a:t> also</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which</a:t>
            </a:r>
            <a:r>
              <a:rPr lang="de-CH" baseline="0" dirty="0"/>
              <a:t> </a:t>
            </a:r>
            <a:r>
              <a:rPr lang="de-CH" baseline="0" dirty="0" err="1"/>
              <a:t>has</a:t>
            </a:r>
            <a:r>
              <a:rPr lang="de-CH" baseline="0" dirty="0"/>
              <a:t> </a:t>
            </a:r>
            <a:r>
              <a:rPr lang="de-CH" baseline="0" dirty="0" err="1"/>
              <a:t>its</a:t>
            </a:r>
            <a:r>
              <a:rPr lang="de-CH" baseline="0" dirty="0"/>
              <a:t> </a:t>
            </a:r>
            <a:r>
              <a:rPr lang="de-CH" baseline="0" dirty="0" err="1"/>
              <a:t>own</a:t>
            </a:r>
            <a:r>
              <a:rPr lang="de-CH" baseline="0" dirty="0"/>
              <a:t> </a:t>
            </a:r>
            <a:r>
              <a:rPr lang="de-CH" baseline="0" dirty="0" err="1"/>
              <a:t>benefits</a:t>
            </a:r>
            <a:r>
              <a:rPr lang="de-CH" baseline="0" dirty="0"/>
              <a:t> </a:t>
            </a:r>
            <a:r>
              <a:rPr lang="de-CH" baseline="0" dirty="0" err="1"/>
              <a:t>and</a:t>
            </a:r>
            <a:r>
              <a:rPr lang="de-CH" baseline="0" dirty="0"/>
              <a:t> </a:t>
            </a:r>
            <a:r>
              <a:rPr lang="de-CH" baseline="0" dirty="0" err="1"/>
              <a:t>drawbacks</a:t>
            </a:r>
            <a:r>
              <a:rPr lang="de-CH" baseline="0" dirty="0"/>
              <a:t>, I will </a:t>
            </a:r>
            <a:r>
              <a:rPr lang="de-CH" baseline="0" dirty="0" err="1"/>
              <a:t>focus</a:t>
            </a:r>
            <a:r>
              <a:rPr lang="de-CH" baseline="0" dirty="0"/>
              <a:t> on Task-</a:t>
            </a:r>
            <a:r>
              <a:rPr lang="de-CH" baseline="0" dirty="0" err="1"/>
              <a:t>based</a:t>
            </a:r>
            <a:r>
              <a:rPr lang="de-CH" baseline="0" dirty="0"/>
              <a:t> APIs </a:t>
            </a:r>
            <a:r>
              <a:rPr lang="de-CH" baseline="0" dirty="0" err="1"/>
              <a:t>only</a:t>
            </a:r>
            <a:r>
              <a:rPr lang="de-CH" baseline="0" dirty="0"/>
              <a:t> </a:t>
            </a:r>
            <a:r>
              <a:rPr lang="de-CH" baseline="0" dirty="0" err="1"/>
              <a:t>without</a:t>
            </a:r>
            <a:r>
              <a:rPr lang="de-CH" baseline="0" dirty="0"/>
              <a:t> </a:t>
            </a:r>
            <a:r>
              <a:rPr lang="de-CH" baseline="0" dirty="0" err="1"/>
              <a:t>involving</a:t>
            </a:r>
            <a:r>
              <a:rPr lang="de-CH" baseline="0" dirty="0"/>
              <a:t> </a:t>
            </a:r>
            <a:r>
              <a:rPr lang="de-CH" baseline="0" dirty="0" err="1"/>
              <a:t>reactive</a:t>
            </a:r>
            <a:r>
              <a:rPr lang="de-CH" baseline="0" dirty="0"/>
              <a:t> </a:t>
            </a:r>
            <a:r>
              <a:rPr lang="de-CH" baseline="0" dirty="0" err="1"/>
              <a:t>programming</a:t>
            </a:r>
            <a:r>
              <a:rPr lang="de-CH" baseline="0" dirty="0"/>
              <a:t> </a:t>
            </a:r>
            <a:r>
              <a:rPr lang="de-CH" baseline="0" dirty="0" err="1"/>
              <a:t>models</a:t>
            </a:r>
            <a:r>
              <a:rPr lang="de-CH" baseline="0" dirty="0"/>
              <a:t> in </a:t>
            </a:r>
            <a:r>
              <a:rPr lang="de-CH" baseline="0" dirty="0" err="1"/>
              <a:t>this</a:t>
            </a:r>
            <a:r>
              <a:rPr lang="de-CH" baseline="0" dirty="0"/>
              <a:t> </a:t>
            </a:r>
            <a:r>
              <a:rPr lang="de-CH" baseline="0" dirty="0" err="1"/>
              <a:t>talk</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475361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2663047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242829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4181062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209591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681434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dived into three sections</a:t>
            </a:r>
          </a:p>
          <a:p>
            <a:endParaRPr lang="en-US" baseline="0" dirty="0"/>
          </a:p>
          <a:p>
            <a:r>
              <a:rPr lang="en-US" baseline="0" dirty="0"/>
              <a:t>The introduction to catch everybody up</a:t>
            </a:r>
          </a:p>
          <a:p>
            <a:r>
              <a:rPr lang="en-US" baseline="0" dirty="0"/>
              <a:t>Then I’ll show the four phases how you gradually move your code towards </a:t>
            </a:r>
            <a:r>
              <a:rPr lang="en-US" baseline="0" dirty="0" err="1"/>
              <a:t>async</a:t>
            </a:r>
            <a:endParaRPr lang="en-US" baseline="0" dirty="0"/>
          </a:p>
          <a:p>
            <a:r>
              <a:rPr lang="en-US" baseline="0" dirty="0"/>
              <a:t>Last but not least a </a:t>
            </a:r>
            <a:r>
              <a:rPr lang="en-US" baseline="0" dirty="0" err="1"/>
              <a:t>WrapUp</a:t>
            </a:r>
            <a:r>
              <a:rPr lang="en-US" baseline="0" dirty="0"/>
              <a:t> with a Q&amp;A section</a:t>
            </a:r>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772179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3079499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1971418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486739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2500071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1579215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8040256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588688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1802732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2282157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344138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a:t>
            </a:r>
            <a:endParaRPr lang="en-US" baseline="0" dirty="0"/>
          </a:p>
          <a:p>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11235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569975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0778882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232846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2671717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3087970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19561864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4686220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11840067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36080900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183526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Fasten your seatbelts. Asynchronous programming with </a:t>
            </a:r>
            <a:r>
              <a:rPr lang="en-US" baseline="0" dirty="0" err="1"/>
              <a:t>async</a:t>
            </a:r>
            <a:r>
              <a:rPr lang="en-US" baseline="0" dirty="0"/>
              <a:t>/await is coming more and more. Especially in the cloud enabled world of today and tomorrow more and more third party libraries and framework will move to </a:t>
            </a:r>
            <a:r>
              <a:rPr lang="en-US" baseline="0" dirty="0" err="1"/>
              <a:t>async</a:t>
            </a:r>
            <a:r>
              <a:rPr lang="en-US" baseline="0" dirty="0"/>
              <a:t> only APIs. As soon as your code starts integrating with this APIs it needs to move to </a:t>
            </a:r>
            <a:r>
              <a:rPr lang="en-US" baseline="0" dirty="0" err="1"/>
              <a:t>async</a:t>
            </a:r>
            <a:r>
              <a:rPr lang="en-US" baseline="0" dirty="0"/>
              <a:t>/await as well if you want to avoid the </a:t>
            </a:r>
            <a:r>
              <a:rPr lang="en-US" baseline="0" dirty="0" err="1"/>
              <a:t>async</a:t>
            </a:r>
            <a:r>
              <a:rPr lang="en-US" baseline="0" dirty="0"/>
              <a:t> over sync blocking mega disaster.</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405926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37342425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8786332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40605696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27164805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1281076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21398054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output?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13718066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11590542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83</a:t>
            </a:fld>
            <a:endParaRPr lang="de-CH"/>
          </a:p>
        </p:txBody>
      </p:sp>
    </p:spTree>
    <p:extLst>
      <p:ext uri="{BB962C8B-B14F-4D97-AF65-F5344CB8AC3E}">
        <p14:creationId xmlns:p14="http://schemas.microsoft.com/office/powerpoint/2010/main" val="9822834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1285901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only 1-2 samples</a:t>
            </a:r>
            <a:r>
              <a:rPr lang="en-US" baseline="0" dirty="0"/>
              <a:t> with fewer slides</a:t>
            </a:r>
          </a:p>
          <a:p>
            <a:endParaRPr lang="en-US" baseline="0" dirty="0"/>
          </a:p>
          <a:p>
            <a:r>
              <a:rPr lang="en-US" baseline="0" dirty="0"/>
              <a:t>Dart 1.9 has it, Python 3.5 and higher has it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391088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19289720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88</a:t>
            </a:fld>
            <a:endParaRPr lang="de-CH"/>
          </a:p>
        </p:txBody>
      </p:sp>
    </p:spTree>
    <p:extLst>
      <p:ext uri="{BB962C8B-B14F-4D97-AF65-F5344CB8AC3E}">
        <p14:creationId xmlns:p14="http://schemas.microsoft.com/office/powerpoint/2010/main" val="3949617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89</a:t>
            </a:fld>
            <a:endParaRPr lang="de-CH"/>
          </a:p>
        </p:txBody>
      </p:sp>
    </p:spTree>
    <p:extLst>
      <p:ext uri="{BB962C8B-B14F-4D97-AF65-F5344CB8AC3E}">
        <p14:creationId xmlns:p14="http://schemas.microsoft.com/office/powerpoint/2010/main" val="8336982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WrapUp</a:t>
            </a:r>
            <a:endParaRPr lang="en-US" baseline="0"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90</a:t>
            </a:fld>
            <a:endParaRPr lang="de-CH"/>
          </a:p>
        </p:txBody>
      </p:sp>
    </p:spTree>
    <p:extLst>
      <p:ext uri="{BB962C8B-B14F-4D97-AF65-F5344CB8AC3E}">
        <p14:creationId xmlns:p14="http://schemas.microsoft.com/office/powerpoint/2010/main" val="17409157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9BCA07FD-5BD5-4529-84B0-48DD2C561176}" type="slidenum">
              <a:rPr lang="de-CH" smtClean="0"/>
              <a:t>93</a:t>
            </a:fld>
            <a:endParaRPr lang="de-CH"/>
          </a:p>
        </p:txBody>
      </p:sp>
    </p:spTree>
    <p:extLst>
      <p:ext uri="{BB962C8B-B14F-4D97-AF65-F5344CB8AC3E}">
        <p14:creationId xmlns:p14="http://schemas.microsoft.com/office/powerpoint/2010/main" val="11951083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94</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https://msdn.microsoft.com/en-us/library/system.net.http.httpclient.aspx</a:t>
            </a:r>
          </a:p>
          <a:p>
            <a:endParaRPr lang="de-CH" dirty="0"/>
          </a:p>
          <a:p>
            <a:r>
              <a:rPr lang="de-CH" dirty="0" err="1"/>
              <a:t>Only</a:t>
            </a:r>
            <a:r>
              <a:rPr lang="de-CH" dirty="0"/>
              <a:t> </a:t>
            </a:r>
            <a:r>
              <a:rPr lang="de-CH" dirty="0" err="1"/>
              <a:t>provides</a:t>
            </a:r>
            <a:r>
              <a:rPr lang="de-CH" dirty="0"/>
              <a:t> </a:t>
            </a:r>
            <a:r>
              <a:rPr lang="de-CH" dirty="0" err="1"/>
              <a:t>asynchronous</a:t>
            </a:r>
            <a:r>
              <a:rPr lang="de-CH" dirty="0"/>
              <a:t> APIs</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64657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06.06.2016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06.06.2016</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06.06.2016</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06.06.2016</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06.06.2016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06.06.2016</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0.png"/></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microsoft.com/office/2007/relationships/hdphoto" Target="../media/hdphoto6.wdp"/></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0156" y="2411332"/>
            <a:ext cx="9911688"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Rearchitect</a:t>
            </a:r>
            <a:r>
              <a:rPr lang="en-US" sz="11500" dirty="0">
                <a:solidFill>
                  <a:schemeClr val="accent2"/>
                </a:solidFill>
                <a:latin typeface="Yanone Kaffeesatz Regular" panose="02000000000000000000" pitchFamily="2" charset="0"/>
              </a:rPr>
              <a:t> your code</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5069728" y="4273380"/>
            <a:ext cx="6942926"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towards </a:t>
            </a:r>
            <a:r>
              <a:rPr lang="en-US" sz="8000" dirty="0" err="1">
                <a:solidFill>
                  <a:schemeClr val="accent4"/>
                </a:solidFill>
                <a:latin typeface="Yanone Kaffeesatz Regular" panose="02000000000000000000" pitchFamily="2" charset="0"/>
              </a:rPr>
              <a:t>async</a:t>
            </a:r>
            <a:r>
              <a:rPr lang="en-US" sz="8000" dirty="0">
                <a:solidFill>
                  <a:schemeClr val="accent4"/>
                </a:solidFill>
                <a:latin typeface="Yanone Kaffeesatz Regular" panose="02000000000000000000" pitchFamily="2" charset="0"/>
              </a:rPr>
              <a:t>/await</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a:solidFill>
                  <a:schemeClr val="accent2"/>
                </a:solidFill>
                <a:latin typeface="Yanone Kaffeesatz Regular" panose="02000000000000000000" pitchFamily="2" charset="0"/>
              </a:rPr>
              <a:t>Azure SDK</a:t>
            </a:r>
            <a:endParaRPr lang="de-CH" sz="1400" dirty="0"/>
          </a:p>
        </p:txBody>
      </p:sp>
      <p:sp>
        <p:nvSpPr>
          <p:cNvPr id="4" name="Rectangle 3"/>
          <p:cNvSpPr/>
          <p:nvPr/>
        </p:nvSpPr>
        <p:spPr>
          <a:xfrm>
            <a:off x="5647618" y="682160"/>
            <a:ext cx="6383166" cy="5632311"/>
          </a:xfrm>
          <a:prstGeom prst="rect">
            <a:avLst/>
          </a:prstGeom>
        </p:spPr>
        <p:txBody>
          <a:bodyPr wrap="square">
            <a:spAutoFit/>
          </a:bodyPr>
          <a:lstStyle/>
          <a:p>
            <a:r>
              <a:rPr lang="de-CH" sz="3000" dirty="0">
                <a:solidFill>
                  <a:schemeClr val="tx2"/>
                </a:solidFill>
                <a:latin typeface="Yanone Kaffeesatz Regular" panose="02000000000000000000" pitchFamily="2" charset="0"/>
              </a:rPr>
              <a:t>var queryable = client.CreateDocumentQuery&lt;Entity&gt;(...)</a:t>
            </a:r>
            <a:br>
              <a:rPr lang="de-CH" sz="3000" dirty="0">
                <a:solidFill>
                  <a:schemeClr val="tx2"/>
                </a:solidFill>
                <a:latin typeface="Yanone Kaffeesatz Regular" panose="02000000000000000000" pitchFamily="2" charset="0"/>
              </a:rPr>
            </a:br>
            <a:r>
              <a:rPr lang="de-CH" sz="3000" dirty="0">
                <a:solidFill>
                  <a:schemeClr val="tx2"/>
                </a:solidFill>
                <a:latin typeface="Yanone Kaffeesatz Regular" panose="02000000000000000000" pitchFamily="2" charset="0"/>
              </a:rPr>
              <a:t>      .AsDocumentQuery();</a:t>
            </a:r>
          </a:p>
          <a:p>
            <a:endParaRPr lang="de-CH" sz="3000" dirty="0">
              <a:solidFill>
                <a:schemeClr val="tx2"/>
              </a:solidFill>
              <a:latin typeface="Yanone Kaffeesatz Regular" panose="02000000000000000000" pitchFamily="2" charset="0"/>
            </a:endParaRPr>
          </a:p>
          <a:p>
            <a:r>
              <a:rPr lang="de-CH" sz="3000" dirty="0">
                <a:solidFill>
                  <a:schemeClr val="tx2"/>
                </a:solidFill>
                <a:latin typeface="Yanone Kaffeesatz Regular" panose="02000000000000000000" pitchFamily="2" charset="0"/>
              </a:rPr>
              <a:t>while (queryable.HasMoreResults) </a:t>
            </a:r>
          </a:p>
          <a:p>
            <a:r>
              <a:rPr lang="de-CH" sz="3000" dirty="0">
                <a:solidFill>
                  <a:schemeClr val="tx2"/>
                </a:solidFill>
                <a:latin typeface="Yanone Kaffeesatz Regular" panose="02000000000000000000" pitchFamily="2" charset="0"/>
              </a:rPr>
              <a:t>{</a:t>
            </a:r>
          </a:p>
          <a:p>
            <a:r>
              <a:rPr lang="de-CH" sz="3000" dirty="0">
                <a:solidFill>
                  <a:schemeClr val="tx2"/>
                </a:solidFill>
                <a:latin typeface="Yanone Kaffeesatz Regular" panose="02000000000000000000" pitchFamily="2" charset="0"/>
              </a:rPr>
              <a:t>    foreach(var e in </a:t>
            </a:r>
            <a:r>
              <a:rPr lang="de-CH" sz="3000" dirty="0">
                <a:solidFill>
                  <a:schemeClr val="accent4"/>
                </a:solidFill>
                <a:latin typeface="Yanone Kaffeesatz Regular" panose="02000000000000000000" pitchFamily="2" charset="0"/>
              </a:rPr>
              <a:t>await</a:t>
            </a:r>
            <a:r>
              <a:rPr lang="de-CH" sz="3000" dirty="0">
                <a:solidFill>
                  <a:schemeClr val="tx2"/>
                </a:solidFill>
                <a:latin typeface="Yanone Kaffeesatz Regular" panose="02000000000000000000" pitchFamily="2" charset="0"/>
              </a:rPr>
              <a:t> queryable.ExecuteNextAsync&lt;Entity&gt;())</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        // Iterate through entities</a:t>
            </a:r>
          </a:p>
          <a:p>
            <a:r>
              <a:rPr lang="de-CH" sz="3000" dirty="0">
                <a:solidFill>
                  <a:schemeClr val="tx2"/>
                </a:solidFill>
                <a:latin typeface="Yanone Kaffeesatz Regular" panose="02000000000000000000" pitchFamily="2" charset="0"/>
              </a:rPr>
              <a:t>    }</a:t>
            </a:r>
          </a:p>
          <a:p>
            <a:r>
              <a:rPr lang="de-CH" sz="30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86672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65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692158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2083088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4202762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16937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Solution Architect</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Threadpool</a:t>
            </a: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Threadpool</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709108"/>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4848021"/>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4753553"/>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4848021"/>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4942489"/>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Tree>
    <p:extLst>
      <p:ext uri="{BB962C8B-B14F-4D97-AF65-F5344CB8AC3E}">
        <p14:creationId xmlns:p14="http://schemas.microsoft.com/office/powerpoint/2010/main" val="262438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360196" y="1359861"/>
            <a:ext cx="8411217" cy="4347605"/>
            <a:chOff x="-113162" y="1359861"/>
            <a:chExt cx="8411217" cy="434760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5789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5" y="378649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1" y="3709547"/>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09015" y="478413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Tree>
    <p:extLst>
      <p:ext uri="{BB962C8B-B14F-4D97-AF65-F5344CB8AC3E}">
        <p14:creationId xmlns:p14="http://schemas.microsoft.com/office/powerpoint/2010/main" val="253276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79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7" name="Rectangle 6"/>
          <p:cNvSpPr/>
          <p:nvPr/>
        </p:nvSpPr>
        <p:spPr>
          <a:xfrm>
            <a:off x="4794778" y="4074336"/>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894743" y="955664"/>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323205" y="1995221"/>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794778" y="2908656"/>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spTree>
    <p:extLst>
      <p:ext uri="{BB962C8B-B14F-4D97-AF65-F5344CB8AC3E}">
        <p14:creationId xmlns:p14="http://schemas.microsoft.com/office/powerpoint/2010/main" val="24831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1434096723"/>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5660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363839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Identify</a:t>
            </a:r>
            <a:endParaRPr lang="de-CH" sz="12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8191422" y="138916"/>
            <a:ext cx="842113" cy="1230671"/>
          </a:xfrm>
          <a:prstGeom prst="rect">
            <a:avLst/>
          </a:prstGeom>
        </p:spPr>
      </p:pic>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5" name="Rectangle 4"/>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24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6"/>
                                        </p:tgtEl>
                                        <p:attrNameLst>
                                          <p:attrName>fillcolor</p:attrName>
                                        </p:attrNameLst>
                                      </p:cBhvr>
                                      <p:to>
                                        <a:srgbClr val="FFAF00"/>
                                      </p:to>
                                    </p:animClr>
                                    <p:set>
                                      <p:cBhvr>
                                        <p:cTn id="13" dur="2000" fill="hold"/>
                                        <p:tgtEl>
                                          <p:spTgt spid="6"/>
                                        </p:tgtEl>
                                        <p:attrNameLst>
                                          <p:attrName>fill.type</p:attrName>
                                        </p:attrNameLst>
                                      </p:cBhvr>
                                      <p:to>
                                        <p:strVal val="solid"/>
                                      </p:to>
                                    </p:set>
                                    <p:set>
                                      <p:cBhvr>
                                        <p:cTn id="14" dur="2000" fill="hold"/>
                                        <p:tgtEl>
                                          <p:spTgt spid="6"/>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11"/>
                                        </p:tgtEl>
                                        <p:attrNameLst>
                                          <p:attrName>fillcolor</p:attrName>
                                        </p:attrNameLst>
                                      </p:cBhvr>
                                      <p:to>
                                        <a:srgbClr val="FFAF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2000" fill="hold"/>
                                        <p:tgtEl>
                                          <p:spTgt spid="13"/>
                                        </p:tgtEl>
                                        <p:attrNameLst>
                                          <p:attrName>fillcolor</p:attrName>
                                        </p:attrNameLst>
                                      </p:cBhvr>
                                      <p:to>
                                        <a:srgbClr val="FFAF00"/>
                                      </p:to>
                                    </p:animClr>
                                    <p:set>
                                      <p:cBhvr>
                                        <p:cTn id="25" dur="2000" fill="hold"/>
                                        <p:tgtEl>
                                          <p:spTgt spid="13"/>
                                        </p:tgtEl>
                                        <p:attrNameLst>
                                          <p:attrName>fill.type</p:attrName>
                                        </p:attrNameLst>
                                      </p:cBhvr>
                                      <p:to>
                                        <p:strVal val="solid"/>
                                      </p:to>
                                    </p:set>
                                    <p:set>
                                      <p:cBhvr>
                                        <p:cTn id="2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NServiceBus</a:t>
            </a:r>
            <a:endParaRPr lang="de-CH" sz="900" dirty="0"/>
          </a:p>
        </p:txBody>
      </p:sp>
      <p:sp>
        <p:nvSpPr>
          <p:cNvPr id="33" name="Rectangle 3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2" name="Rectangle 1"/>
          <p:cNvSpPr/>
          <p:nvPr/>
        </p:nvSpPr>
        <p:spPr>
          <a:xfrm>
            <a:off x="5174633" y="1008274"/>
            <a:ext cx="5334907" cy="439871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Rectangle 33"/>
          <p:cNvSpPr/>
          <p:nvPr/>
        </p:nvSpPr>
        <p:spPr>
          <a:xfrm>
            <a:off x="5304821"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latin typeface="Yanone Kaffeesatz Regular" panose="02000000000000000000" pitchFamily="2" charset="0"/>
              </a:rPr>
              <a:t>Configuration</a:t>
            </a:r>
          </a:p>
        </p:txBody>
      </p:sp>
      <p:sp>
        <p:nvSpPr>
          <p:cNvPr id="35" name="Rectangle 34"/>
          <p:cNvSpPr/>
          <p:nvPr/>
        </p:nvSpPr>
        <p:spPr>
          <a:xfrm>
            <a:off x="6601394" y="1093604"/>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Scanning</a:t>
            </a:r>
            <a:endParaRPr lang="de-CH" dirty="0">
              <a:solidFill>
                <a:schemeClr val="tx2"/>
              </a:solidFill>
              <a:latin typeface="Yanone Kaffeesatz Regular" panose="02000000000000000000" pitchFamily="2" charset="0"/>
            </a:endParaRPr>
          </a:p>
        </p:txBody>
      </p:sp>
      <p:sp>
        <p:nvSpPr>
          <p:cNvPr id="36" name="Rectangle 35"/>
          <p:cNvSpPr/>
          <p:nvPr/>
        </p:nvSpPr>
        <p:spPr>
          <a:xfrm>
            <a:off x="7881493"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Pipeline</a:t>
            </a:r>
            <a:endParaRPr lang="de-CH" dirty="0">
              <a:solidFill>
                <a:schemeClr val="tx2"/>
              </a:solidFill>
              <a:latin typeface="Yanone Kaffeesatz Regular" panose="02000000000000000000" pitchFamily="2" charset="0"/>
            </a:endParaRPr>
          </a:p>
        </p:txBody>
      </p:sp>
      <p:sp>
        <p:nvSpPr>
          <p:cNvPr id="37" name="Rectangle 36"/>
          <p:cNvSpPr/>
          <p:nvPr/>
        </p:nvSpPr>
        <p:spPr>
          <a:xfrm>
            <a:off x="5321295"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Transport</a:t>
            </a:r>
            <a:endParaRPr lang="de-CH" dirty="0">
              <a:solidFill>
                <a:schemeClr val="tx2"/>
              </a:solidFill>
              <a:latin typeface="Yanone Kaffeesatz Regular" panose="02000000000000000000" pitchFamily="2" charset="0"/>
            </a:endParaRPr>
          </a:p>
        </p:txBody>
      </p:sp>
      <p:sp>
        <p:nvSpPr>
          <p:cNvPr id="38" name="Rectangle 37"/>
          <p:cNvSpPr/>
          <p:nvPr/>
        </p:nvSpPr>
        <p:spPr>
          <a:xfrm>
            <a:off x="6601394" y="3235105"/>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Serialization</a:t>
            </a:r>
            <a:endParaRPr lang="de-CH" dirty="0">
              <a:solidFill>
                <a:schemeClr val="tx2"/>
              </a:solidFill>
              <a:latin typeface="Yanone Kaffeesatz Regular" panose="02000000000000000000" pitchFamily="2" charset="0"/>
            </a:endParaRPr>
          </a:p>
        </p:txBody>
      </p:sp>
      <p:sp>
        <p:nvSpPr>
          <p:cNvPr id="39" name="Rectangle 38"/>
          <p:cNvSpPr/>
          <p:nvPr/>
        </p:nvSpPr>
        <p:spPr>
          <a:xfrm>
            <a:off x="7881493"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Persistence</a:t>
            </a:r>
            <a:endParaRPr lang="de-CH" dirty="0">
              <a:solidFill>
                <a:schemeClr val="tx2"/>
              </a:solidFill>
              <a:latin typeface="Yanone Kaffeesatz Regular" panose="02000000000000000000" pitchFamily="2" charset="0"/>
            </a:endParaRPr>
          </a:p>
        </p:txBody>
      </p:sp>
      <p:sp>
        <p:nvSpPr>
          <p:cNvPr id="40" name="Rectangle 39"/>
          <p:cNvSpPr/>
          <p:nvPr/>
        </p:nvSpPr>
        <p:spPr>
          <a:xfrm>
            <a:off x="9161592" y="110132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
        <p:nvSpPr>
          <p:cNvPr id="41" name="Rectangle 40"/>
          <p:cNvSpPr/>
          <p:nvPr/>
        </p:nvSpPr>
        <p:spPr>
          <a:xfrm>
            <a:off x="9161592" y="3249891"/>
            <a:ext cx="1166384" cy="205617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latin typeface="Yanone Kaffeesatz Regular" panose="02000000000000000000" pitchFamily="2" charset="0"/>
              </a:rPr>
              <a:t>…</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9032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6"/>
                                        </p:tgtEl>
                                        <p:attrNameLst>
                                          <p:attrName>fillcolor</p:attrName>
                                        </p:attrNameLst>
                                      </p:cBhvr>
                                      <p:to>
                                        <a:srgbClr val="FFAF00"/>
                                      </p:to>
                                    </p:animClr>
                                    <p:set>
                                      <p:cBhvr>
                                        <p:cTn id="7" dur="2000" fill="hold"/>
                                        <p:tgtEl>
                                          <p:spTgt spid="36"/>
                                        </p:tgtEl>
                                        <p:attrNameLst>
                                          <p:attrName>fill.type</p:attrName>
                                        </p:attrNameLst>
                                      </p:cBhvr>
                                      <p:to>
                                        <p:strVal val="solid"/>
                                      </p:to>
                                    </p:set>
                                    <p:set>
                                      <p:cBhvr>
                                        <p:cTn id="8" dur="2000" fill="hold"/>
                                        <p:tgtEl>
                                          <p:spTgt spid="36"/>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37"/>
                                        </p:tgtEl>
                                        <p:attrNameLst>
                                          <p:attrName>fillcolor</p:attrName>
                                        </p:attrNameLst>
                                      </p:cBhvr>
                                      <p:to>
                                        <a:srgbClr val="FFAF00"/>
                                      </p:to>
                                    </p:animClr>
                                    <p:set>
                                      <p:cBhvr>
                                        <p:cTn id="13" dur="2000" fill="hold"/>
                                        <p:tgtEl>
                                          <p:spTgt spid="37"/>
                                        </p:tgtEl>
                                        <p:attrNameLst>
                                          <p:attrName>fill.type</p:attrName>
                                        </p:attrNameLst>
                                      </p:cBhvr>
                                      <p:to>
                                        <p:strVal val="solid"/>
                                      </p:to>
                                    </p:set>
                                    <p:set>
                                      <p:cBhvr>
                                        <p:cTn id="14" dur="2000" fill="hold"/>
                                        <p:tgtEl>
                                          <p:spTgt spid="3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9"/>
                                        </p:tgtEl>
                                        <p:attrNameLst>
                                          <p:attrName>fillcolor</p:attrName>
                                        </p:attrNameLst>
                                      </p:cBhvr>
                                      <p:to>
                                        <a:srgbClr val="FFAF00"/>
                                      </p:to>
                                    </p:animClr>
                                    <p:set>
                                      <p:cBhvr>
                                        <p:cTn id="19" dur="2000" fill="hold"/>
                                        <p:tgtEl>
                                          <p:spTgt spid="39"/>
                                        </p:tgtEl>
                                        <p:attrNameLst>
                                          <p:attrName>fill.type</p:attrName>
                                        </p:attrNameLst>
                                      </p:cBhvr>
                                      <p:to>
                                        <p:strVal val="solid"/>
                                      </p:to>
                                    </p:set>
                                    <p:set>
                                      <p:cBhvr>
                                        <p:cTn id="20" dur="20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accent4"/>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874008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05725"/>
            <a:ext cx="4999912" cy="1446550"/>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Explore</a:t>
            </a:r>
            <a:endParaRPr lang="de-CH" sz="1200" dirty="0"/>
          </a:p>
        </p:txBody>
      </p:sp>
      <p:sp>
        <p:nvSpPr>
          <p:cNvPr id="4" name="Rectangle 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sp>
        <p:nvSpPr>
          <p:cNvPr id="15" name="Rectangle 14"/>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7" name="Straight Arrow Connector 16"/>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20" name="Rectangle 19"/>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21" name="Straight Arrow Connector 20"/>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6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6" name="Rectangle 5"/>
          <p:cNvSpPr/>
          <p:nvPr/>
        </p:nvSpPr>
        <p:spPr>
          <a:xfrm>
            <a:off x="6485271" y="1290717"/>
            <a:ext cx="5706729" cy="3416320"/>
          </a:xfrm>
          <a:prstGeom prst="rect">
            <a:avLst/>
          </a:prstGeom>
        </p:spPr>
        <p:txBody>
          <a:bodyPr wrap="square">
            <a:spAutoFit/>
          </a:bodyPr>
          <a:lstStyle/>
          <a:p>
            <a:r>
              <a:rPr lang="en-US" sz="3600" dirty="0">
                <a:solidFill>
                  <a:schemeClr val="tx2"/>
                </a:solidFill>
                <a:latin typeface="Yanone Kaffeesatz Regular" panose="02000000000000000000" pitchFamily="2" charset="0"/>
              </a:rPr>
              <a:t>Why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is</a:t>
            </a:r>
            <a:r>
              <a:rPr lang="en-US" sz="3600" dirty="0">
                <a:solidFill>
                  <a:schemeClr val="accent4"/>
                </a:solidFill>
                <a:latin typeface="Yanone Kaffeesatz Regular" panose="02000000000000000000" pitchFamily="2" charset="0"/>
              </a:rPr>
              <a:t> the future</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How to </a:t>
            </a:r>
            <a:r>
              <a:rPr lang="en-US" sz="3600" dirty="0">
                <a:solidFill>
                  <a:schemeClr val="accent4"/>
                </a:solidFill>
                <a:latin typeface="Yanone Kaffeesatz Regular" panose="02000000000000000000" pitchFamily="2" charset="0"/>
              </a:rPr>
              <a:t>gradually move</a:t>
            </a:r>
            <a:r>
              <a:rPr lang="en-US" sz="3600" dirty="0">
                <a:solidFill>
                  <a:schemeClr val="tx2"/>
                </a:solidFill>
                <a:latin typeface="Yanone Kaffeesatz Regular" panose="02000000000000000000" pitchFamily="2" charset="0"/>
              </a:rPr>
              <a:t> your</a:t>
            </a:r>
          </a:p>
          <a:p>
            <a:r>
              <a:rPr lang="en-US" sz="3600" dirty="0">
                <a:solidFill>
                  <a:schemeClr val="tx2"/>
                </a:solidFill>
                <a:latin typeface="Yanone Kaffeesatz Regular" panose="02000000000000000000" pitchFamily="2" charset="0"/>
              </a:rPr>
              <a:t>code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The </a:t>
            </a:r>
            <a:r>
              <a:rPr lang="en-US" sz="3600" dirty="0" err="1">
                <a:solidFill>
                  <a:schemeClr val="tx2"/>
                </a:solidFill>
                <a:latin typeface="Yanone Kaffeesatz Regular" panose="02000000000000000000" pitchFamily="2" charset="0"/>
              </a:rPr>
              <a:t>toolbelt</a:t>
            </a:r>
            <a:r>
              <a:rPr lang="en-US" sz="3600" dirty="0">
                <a:solidFill>
                  <a:schemeClr val="tx2"/>
                </a:solidFill>
                <a:latin typeface="Yanone Kaffeesatz Regular" panose="02000000000000000000" pitchFamily="2" charset="0"/>
              </a:rPr>
              <a:t> for an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ninja</a:t>
            </a: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target</a:t>
            </a:r>
          </a:p>
        </p:txBody>
      </p:sp>
    </p:spTree>
    <p:extLst>
      <p:ext uri="{BB962C8B-B14F-4D97-AF65-F5344CB8AC3E}">
        <p14:creationId xmlns:p14="http://schemas.microsoft.com/office/powerpoint/2010/main" val="2864408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3" name="Rectangle 2"/>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4" name="Rectangle 3"/>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flipH="1">
            <a:off x="7078717" y="1451238"/>
            <a:ext cx="4976" cy="20092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 Spike</a:t>
            </a:r>
            <a:endParaRPr lang="de-CH" sz="500" dirty="0"/>
          </a:p>
        </p:txBody>
      </p:sp>
      <p:sp>
        <p:nvSpPr>
          <p:cNvPr id="7" name="Rectangle 6"/>
          <p:cNvSpPr/>
          <p:nvPr/>
        </p:nvSpPr>
        <p:spPr>
          <a:xfrm>
            <a:off x="7294708" y="1451239"/>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ConnectionFactory</a:t>
            </a:r>
            <a:endParaRPr lang="de-CH" dirty="0">
              <a:solidFill>
                <a:schemeClr val="tx2"/>
              </a:solidFill>
              <a:latin typeface="Yanone Kaffeesatz Regular" panose="02000000000000000000" pitchFamily="2" charset="0"/>
            </a:endParaRPr>
          </a:p>
        </p:txBody>
      </p:sp>
      <p:sp>
        <p:nvSpPr>
          <p:cNvPr id="8" name="Rectangle 7"/>
          <p:cNvSpPr/>
          <p:nvPr/>
        </p:nvSpPr>
        <p:spPr>
          <a:xfrm>
            <a:off x="7294708" y="2025867"/>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Connection</a:t>
            </a:r>
            <a:endParaRPr lang="de-CH" dirty="0">
              <a:solidFill>
                <a:schemeClr val="tx2"/>
              </a:solidFill>
              <a:latin typeface="Yanone Kaffeesatz Regular" panose="02000000000000000000" pitchFamily="2" charset="0"/>
            </a:endParaRPr>
          </a:p>
        </p:txBody>
      </p:sp>
      <p:sp>
        <p:nvSpPr>
          <p:cNvPr id="9" name="Rectangle 8"/>
          <p:cNvSpPr/>
          <p:nvPr/>
        </p:nvSpPr>
        <p:spPr>
          <a:xfrm>
            <a:off x="7288792" y="260049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Model</a:t>
            </a:r>
            <a:endParaRPr lang="de-CH" dirty="0">
              <a:solidFill>
                <a:schemeClr val="tx2"/>
              </a:solidFill>
              <a:latin typeface="Yanone Kaffeesatz Regular" panose="02000000000000000000" pitchFamily="2" charset="0"/>
            </a:endParaRPr>
          </a:p>
        </p:txBody>
      </p:sp>
      <p:sp>
        <p:nvSpPr>
          <p:cNvPr id="10" name="Rectangle 9"/>
          <p:cNvSpPr/>
          <p:nvPr/>
        </p:nvSpPr>
        <p:spPr>
          <a:xfrm>
            <a:off x="7288792" y="3175123"/>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Consumers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-client/pull/151</a:t>
            </a:r>
          </a:p>
        </p:txBody>
      </p:sp>
    </p:spTree>
    <p:extLst>
      <p:ext uri="{BB962C8B-B14F-4D97-AF65-F5344CB8AC3E}">
        <p14:creationId xmlns:p14="http://schemas.microsoft.com/office/powerpoint/2010/main" val="219108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 Spike</a:t>
            </a:r>
            <a:endParaRPr lang="de-CH" sz="500" dirty="0"/>
          </a:p>
        </p:txBody>
      </p:sp>
      <p:cxnSp>
        <p:nvCxnSpPr>
          <p:cNvPr id="4" name="Straight Arrow Connector 3"/>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3731" y="2699798"/>
            <a:ext cx="4999912" cy="1015663"/>
          </a:xfrm>
          <a:prstGeom prst="rect">
            <a:avLst/>
          </a:prstGeom>
        </p:spPr>
        <p:txBody>
          <a:bodyPr wrap="square">
            <a:spAutoFit/>
          </a:bodyPr>
          <a:lstStyle/>
          <a:p>
            <a:r>
              <a:rPr lang="en-US" sz="6000" dirty="0" err="1">
                <a:solidFill>
                  <a:schemeClr val="accent2"/>
                </a:solidFill>
                <a:latin typeface="Yanone Kaffeesatz Regular" panose="02000000000000000000" pitchFamily="2" charset="0"/>
              </a:rPr>
              <a:t>RabbitMQ</a:t>
            </a:r>
            <a:r>
              <a:rPr lang="en-US" sz="6000" dirty="0">
                <a:solidFill>
                  <a:schemeClr val="accent2"/>
                </a:solidFill>
                <a:latin typeface="Yanone Kaffeesatz Regular" panose="02000000000000000000" pitchFamily="2" charset="0"/>
              </a:rPr>
              <a:t> Client</a:t>
            </a:r>
            <a:endParaRPr lang="de-CH" sz="900" dirty="0"/>
          </a:p>
        </p:txBody>
      </p:sp>
      <p:sp>
        <p:nvSpPr>
          <p:cNvPr id="6" name="Rectangle 5"/>
          <p:cNvSpPr/>
          <p:nvPr/>
        </p:nvSpPr>
        <p:spPr>
          <a:xfrm>
            <a:off x="937473" y="3525787"/>
            <a:ext cx="2422742" cy="830997"/>
          </a:xfrm>
          <a:prstGeom prst="rect">
            <a:avLst/>
          </a:prstGeom>
        </p:spPr>
        <p:txBody>
          <a:bodyPr wrap="square">
            <a:spAutoFit/>
          </a:bodyPr>
          <a:lstStyle/>
          <a:p>
            <a:r>
              <a:rPr lang="en-US" sz="4800" dirty="0">
                <a:solidFill>
                  <a:schemeClr val="accent3"/>
                </a:solidFill>
                <a:latin typeface="Yanone Kaffeesatz Regular" panose="02000000000000000000" pitchFamily="2" charset="0"/>
              </a:rPr>
              <a:t>IO-bound</a:t>
            </a:r>
            <a:endParaRPr lang="en-US" sz="7200" dirty="0">
              <a:solidFill>
                <a:schemeClr val="accent3"/>
              </a:solidFill>
              <a:latin typeface="Yanone Kaffeesatz Regular" panose="02000000000000000000" pitchFamily="2" charset="0"/>
            </a:endParaRPr>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Protocol</a:t>
            </a: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MessageBuilder</a:t>
            </a: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err="1">
                <a:solidFill>
                  <a:schemeClr val="tx2"/>
                </a:solidFill>
                <a:latin typeface="Yanone Kaffeesatz Regular" panose="02000000000000000000" pitchFamily="2" charset="0"/>
              </a:rPr>
              <a:t>NetworkReader</a:t>
            </a:r>
            <a:r>
              <a:rPr lang="de-CH" sz="2000" dirty="0">
                <a:solidFill>
                  <a:schemeClr val="tx2"/>
                </a:solidFill>
                <a:latin typeface="Yanone Kaffeesatz Regular" panose="02000000000000000000" pitchFamily="2" charset="0"/>
              </a:rPr>
              <a:t>/Writer</a:t>
            </a:r>
            <a:endParaRPr lang="de-CH" dirty="0">
              <a:solidFill>
                <a:schemeClr val="tx2"/>
              </a:solidFill>
              <a:latin typeface="Yanone Kaffeesatz Regular" panose="02000000000000000000" pitchFamily="2" charset="0"/>
            </a:endParaRPr>
          </a:p>
        </p:txBody>
      </p:sp>
      <p:sp>
        <p:nvSpPr>
          <p:cNvPr id="11" name="Rectangle 10"/>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000" dirty="0">
                <a:solidFill>
                  <a:schemeClr val="tx2"/>
                </a:solidFill>
                <a:latin typeface="Yanone Kaffeesatz Regular" panose="02000000000000000000" pitchFamily="2" charset="0"/>
              </a:rPr>
              <a:t>Content / Headers / Frames</a:t>
            </a:r>
            <a:endParaRPr lang="de-CH" dirty="0">
              <a:solidFill>
                <a:schemeClr val="tx2"/>
              </a:solidFill>
              <a:latin typeface="Yanone Kaffeesatz Regular" panose="02000000000000000000" pitchFamily="2" charset="0"/>
            </a:endParaRPr>
          </a:p>
        </p:txBody>
      </p:sp>
      <p:sp>
        <p:nvSpPr>
          <p:cNvPr id="12" name="Rectangle 11"/>
          <p:cNvSpPr/>
          <p:nvPr/>
        </p:nvSpPr>
        <p:spPr>
          <a:xfrm>
            <a:off x="212429" y="6250403"/>
            <a:ext cx="5442516"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github.com/</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rabbitmq</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dotnet</a:t>
            </a:r>
            <a:r>
              <a:rPr lang="de-CH" sz="2400" dirty="0">
                <a:solidFill>
                  <a:schemeClr val="accent3"/>
                </a:solidFill>
                <a:latin typeface="Yanone Kaffeesatz Regular" panose="02000000000000000000" pitchFamily="2" charset="0"/>
              </a:rPr>
              <a:t>-client/pull/149</a:t>
            </a:r>
          </a:p>
        </p:txBody>
      </p:sp>
    </p:spTree>
    <p:extLst>
      <p:ext uri="{BB962C8B-B14F-4D97-AF65-F5344CB8AC3E}">
        <p14:creationId xmlns:p14="http://schemas.microsoft.com/office/powerpoint/2010/main" val="1103645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2146955"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watch</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404517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127943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a:t>
            </a:r>
            <a:r>
              <a:rPr lang="en-US" sz="2400" dirty="0">
                <a:solidFill>
                  <a:schemeClr val="accent4"/>
                </a:solidFill>
                <a:latin typeface="Yanone Kaffeesatz Regular" panose="02000000000000000000" pitchFamily="2" charset="0"/>
              </a:rPr>
              <a:t>void</a:t>
            </a:r>
            <a:r>
              <a:rPr lang="en-US" sz="2400" dirty="0">
                <a:solidFill>
                  <a:schemeClr val="tx2"/>
                </a:solidFill>
                <a:latin typeface="Yanone Kaffeesatz Regular" panose="02000000000000000000" pitchFamily="2" charset="0"/>
              </a:rPr>
              <a:t>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async void</a:t>
            </a:r>
            <a:r>
              <a:rPr lang="de-CH" sz="3300" dirty="0">
                <a:solidFill>
                  <a:schemeClr val="tx2"/>
                </a:solidFill>
                <a:latin typeface="Yanone Kaffeesatz Regular" panose="02000000000000000000" pitchFamily="2" charset="0"/>
              </a:rPr>
              <a:t>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59760" y="5400472"/>
            <a:ext cx="6516009" cy="1457528"/>
          </a:xfrm>
          <a:prstGeom prst="rect">
            <a:avLst/>
          </a:prstGeom>
        </p:spPr>
      </p:pic>
    </p:spTree>
    <p:extLst>
      <p:ext uri="{BB962C8B-B14F-4D97-AF65-F5344CB8AC3E}">
        <p14:creationId xmlns:p14="http://schemas.microsoft.com/office/powerpoint/2010/main" val="2635447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251388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5546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757437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10083" y="5836761"/>
            <a:ext cx="6096000" cy="830997"/>
          </a:xfrm>
          <a:prstGeom prst="rect">
            <a:avLst/>
          </a:prstGeom>
        </p:spPr>
        <p:txBody>
          <a:bodyPr>
            <a:spAutoFit/>
          </a:bodyPr>
          <a:lstStyle/>
          <a:p>
            <a:pPr algn="r"/>
            <a:r>
              <a:rPr lang="de-CH" sz="2400" dirty="0">
                <a:solidFill>
                  <a:schemeClr val="accent3"/>
                </a:solidFill>
                <a:latin typeface="Yanone Kaffeesatz Regular" panose="02000000000000000000" pitchFamily="2" charset="0"/>
              </a:rPr>
              <a:t>http://stackoverflow.com/questions/7612602/why-cant-i-use-the-await-operator-within-the-body-of-a-lock-statement</a:t>
            </a:r>
          </a:p>
        </p:txBody>
      </p:sp>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CS1996 </a:t>
            </a:r>
            <a:br>
              <a:rPr lang="en-US" sz="3600" dirty="0">
                <a:solidFill>
                  <a:schemeClr val="accent2"/>
                </a:solidFill>
                <a:latin typeface="Yanone Kaffeesatz Regular" panose="02000000000000000000" pitchFamily="2" charset="0"/>
              </a:rPr>
            </a:br>
            <a:r>
              <a:rPr lang="en-US" sz="3600" dirty="0">
                <a:solidFill>
                  <a:schemeClr val="accent2"/>
                </a:solidFill>
                <a:latin typeface="Yanone Kaffeesatz Regular" panose="02000000000000000000" pitchFamily="2" charset="0"/>
              </a:rPr>
              <a:t>Cannot await in the body of a lock statement</a:t>
            </a: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87508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056780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accent4"/>
                </a:solidFill>
                <a:latin typeface="Yanone Kaffeesatz Regular" panose="02000000000000000000" pitchFamily="2" charset="0"/>
              </a:rPr>
              <a:t>async</a:t>
            </a:r>
            <a:r>
              <a:rPr lang="en-US" sz="3200" dirty="0">
                <a:solidFill>
                  <a:schemeClr val="accent4"/>
                </a:solidFill>
                <a:latin typeface="Yanone Kaffeesatz Regular" panose="02000000000000000000" pitchFamily="2" charset="0"/>
              </a:rPr>
              <a:t> Task</a:t>
            </a:r>
            <a:r>
              <a:rPr lang="en-US" sz="3200" dirty="0">
                <a:solidFill>
                  <a:schemeClr val="tx2"/>
                </a:solidFill>
                <a:latin typeface="Yanone Kaffeesatz Regular" panose="02000000000000000000" pitchFamily="2" charset="0"/>
              </a:rPr>
              <a:t> Out(string content, </a:t>
            </a:r>
            <a:r>
              <a:rPr lang="en-US" sz="3200" dirty="0">
                <a:solidFill>
                  <a:schemeClr val="accent4"/>
                </a:solidFill>
                <a:latin typeface="Yanone Kaffeesatz Regular" panose="02000000000000000000" pitchFamily="2" charset="0"/>
              </a:rPr>
              <a:t>out string parameter</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parameter = </a:t>
            </a:r>
            <a:r>
              <a:rPr lang="en-US" sz="3200" dirty="0" err="1">
                <a:solidFill>
                  <a:schemeClr val="accent4"/>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accent2"/>
                </a:solidFill>
                <a:latin typeface="Yanone Kaffeesatz Regular" panose="02000000000000000000" pitchFamily="2" charset="0"/>
              </a:rPr>
              <a:t>Error	CS1988 </a:t>
            </a:r>
            <a:br>
              <a:rPr lang="en-US" sz="3600" dirty="0">
                <a:solidFill>
                  <a:schemeClr val="accent2"/>
                </a:solidFill>
                <a:latin typeface="Yanone Kaffeesatz Regular" panose="02000000000000000000" pitchFamily="2" charset="0"/>
              </a:rPr>
            </a:br>
            <a:r>
              <a:rPr lang="en-US" sz="3600" dirty="0" err="1">
                <a:solidFill>
                  <a:schemeClr val="accent2"/>
                </a:solidFill>
                <a:latin typeface="Yanone Kaffeesatz Regular" panose="02000000000000000000" pitchFamily="2" charset="0"/>
              </a:rPr>
              <a:t>Async</a:t>
            </a:r>
            <a:r>
              <a:rPr lang="en-US" sz="3600" dirty="0">
                <a:solidFill>
                  <a:schemeClr val="accent2"/>
                </a:solidFill>
                <a:latin typeface="Yanone Kaffeesatz Regular" panose="02000000000000000000" pitchFamily="2" charset="0"/>
              </a:rPr>
              <a:t> methods cannot have ref or out parameters</a:t>
            </a:r>
          </a:p>
        </p:txBody>
      </p:sp>
      <p:grpSp>
        <p:nvGrpSpPr>
          <p:cNvPr id="8" name="Group 7"/>
          <p:cNvGrpSpPr/>
          <p:nvPr/>
        </p:nvGrpSpPr>
        <p:grpSpPr>
          <a:xfrm>
            <a:off x="-283221" y="2473176"/>
            <a:ext cx="3781261" cy="3858842"/>
            <a:chOff x="145657" y="0"/>
            <a:chExt cx="6858000" cy="6858000"/>
          </a:xfrm>
        </p:grpSpPr>
        <p:pic>
          <p:nvPicPr>
            <p:cNvPr id="12" name="Picture 1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3" name="Rectangle 12"/>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376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2039373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accent4"/>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a:t>
            </a:r>
            <a:r>
              <a:rPr lang="en-US" sz="3600" dirty="0" err="1">
                <a:solidFill>
                  <a:schemeClr val="accent4"/>
                </a:solidFill>
                <a:latin typeface="Yanone Kaffeesatz Regular" panose="02000000000000000000" pitchFamily="2" charset="0"/>
              </a:rPr>
              <a:t>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320080"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94193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355963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tx2"/>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accent4"/>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105345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713566324"/>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0052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1197622"/>
            <a:ext cx="4855221" cy="5134396"/>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475632" y="178987"/>
              <a:ext cx="1834489" cy="1603276"/>
            </a:xfrm>
            <a:prstGeom prst="rect">
              <a:avLst/>
            </a:prstGeom>
          </p:spPr>
          <p:txBody>
            <a:bodyPr wrap="none">
              <a:spAutoFit/>
            </a:bodyPr>
            <a:lstStyle/>
            <a:p>
              <a:r>
                <a:rPr lang="en-US" sz="4800" dirty="0">
                  <a:solidFill>
                    <a:schemeClr val="accent2"/>
                  </a:solidFill>
                  <a:latin typeface="Yanone Kaffeesatz Regular" panose="02000000000000000000" pitchFamily="2" charset="0"/>
                </a:rPr>
                <a:t>Fix it</a:t>
              </a:r>
              <a:r>
                <a:rPr lang="en-US" sz="7200" dirty="0">
                  <a:solidFill>
                    <a:schemeClr val="accent2"/>
                  </a:solidFill>
                  <a:latin typeface="Yanone Kaffeesatz Regular" panose="02000000000000000000" pitchFamily="2" charset="0"/>
                </a:rPr>
                <a:t>!</a:t>
              </a:r>
              <a:endParaRPr lang="de-CH" sz="800" dirty="0"/>
            </a:p>
          </p:txBody>
        </p:sp>
      </p:grpSp>
      <p:sp>
        <p:nvSpPr>
          <p:cNvPr id="5" name="Rectangle 4"/>
          <p:cNvSpPr/>
          <p:nvPr/>
        </p:nvSpPr>
        <p:spPr>
          <a:xfrm>
            <a:off x="6592073" y="467897"/>
            <a:ext cx="3889205" cy="5016758"/>
          </a:xfrm>
          <a:prstGeom prst="rect">
            <a:avLst/>
          </a:prstGeom>
        </p:spPr>
        <p:txBody>
          <a:bodyPr wrap="none">
            <a:spAutoFit/>
          </a:bodyPr>
          <a:lstStyle/>
          <a:p>
            <a:pPr algn="ctr"/>
            <a:r>
              <a:rPr lang="en-US" sz="3200" dirty="0">
                <a:solidFill>
                  <a:schemeClr val="tx2"/>
                </a:solidFill>
                <a:latin typeface="Yanone Kaffeesatz Regular" panose="02000000000000000000" pitchFamily="2" charset="0"/>
              </a:rPr>
              <a:t>Event handlers</a:t>
            </a:r>
          </a:p>
          <a:p>
            <a:pPr algn="ctr"/>
            <a:r>
              <a:rPr lang="en-US" sz="3200" dirty="0">
                <a:solidFill>
                  <a:schemeClr val="tx2"/>
                </a:solidFill>
                <a:latin typeface="Yanone Kaffeesatz Regular" panose="02000000000000000000" pitchFamily="2" charset="0"/>
              </a:rPr>
              <a:t>Locks</a:t>
            </a:r>
          </a:p>
          <a:p>
            <a:pPr algn="ctr"/>
            <a:r>
              <a:rPr lang="en-US" sz="3200" dirty="0">
                <a:solidFill>
                  <a:schemeClr val="accent3"/>
                </a:solidFill>
                <a:latin typeface="Yanone Kaffeesatz Regular" panose="02000000000000000000" pitchFamily="2" charset="0"/>
              </a:rPr>
              <a:t>Monitor</a:t>
            </a:r>
          </a:p>
          <a:p>
            <a:pPr algn="ctr"/>
            <a:r>
              <a:rPr lang="en-US" sz="3200" dirty="0">
                <a:solidFill>
                  <a:schemeClr val="accent3"/>
                </a:solidFill>
                <a:latin typeface="Yanone Kaffeesatz Regular" panose="02000000000000000000" pitchFamily="2" charset="0"/>
              </a:rPr>
              <a:t>Semaphore / </a:t>
            </a:r>
            <a:r>
              <a:rPr lang="en-US" sz="3200" dirty="0" err="1">
                <a:solidFill>
                  <a:schemeClr val="accent3"/>
                </a:solidFill>
                <a:latin typeface="Yanone Kaffeesatz Regular" panose="02000000000000000000" pitchFamily="2" charset="0"/>
              </a:rPr>
              <a:t>Mutex</a:t>
            </a:r>
            <a:endParaRPr lang="en-US" sz="3200" dirty="0">
              <a:solidFill>
                <a:schemeClr val="accent3"/>
              </a:solidFill>
              <a:latin typeface="Yanone Kaffeesatz Regular" panose="02000000000000000000" pitchFamily="2" charset="0"/>
            </a:endParaRPr>
          </a:p>
          <a:p>
            <a:pPr algn="ctr"/>
            <a:r>
              <a:rPr lang="en-US" sz="3200" dirty="0">
                <a:solidFill>
                  <a:schemeClr val="accent3"/>
                </a:solidFill>
                <a:latin typeface="Yanone Kaffeesatz Regular" panose="02000000000000000000" pitchFamily="2" charset="0"/>
              </a:rPr>
              <a:t>Auto / </a:t>
            </a:r>
            <a:r>
              <a:rPr lang="en-US" sz="3200" dirty="0" err="1">
                <a:solidFill>
                  <a:schemeClr val="tx2"/>
                </a:solidFill>
                <a:latin typeface="Yanone Kaffeesatz Regular" panose="02000000000000000000" pitchFamily="2" charset="0"/>
              </a:rPr>
              <a:t>ManualResetEvent</a:t>
            </a:r>
            <a:endParaRPr lang="en-US" sz="3200" dirty="0">
              <a:solidFill>
                <a:schemeClr val="tx2"/>
              </a:solidFill>
              <a:latin typeface="Yanone Kaffeesatz Regular" panose="02000000000000000000" pitchFamily="2" charset="0"/>
            </a:endParaRPr>
          </a:p>
          <a:p>
            <a:pPr algn="ctr"/>
            <a:r>
              <a:rPr lang="en-US" sz="3200" dirty="0">
                <a:solidFill>
                  <a:schemeClr val="tx2"/>
                </a:solidFill>
                <a:latin typeface="Yanone Kaffeesatz Regular" panose="02000000000000000000" pitchFamily="2" charset="0"/>
              </a:rPr>
              <a:t>Ref/Out parameters</a:t>
            </a:r>
          </a:p>
          <a:p>
            <a:pPr algn="ctr"/>
            <a:r>
              <a:rPr lang="en-US" sz="3200" dirty="0">
                <a:solidFill>
                  <a:schemeClr val="tx2"/>
                </a:solidFill>
                <a:latin typeface="Yanone Kaffeesatz Regular" panose="02000000000000000000" pitchFamily="2" charset="0"/>
              </a:rPr>
              <a:t>Thread</a:t>
            </a:r>
          </a:p>
          <a:p>
            <a:pPr algn="ctr"/>
            <a:r>
              <a:rPr lang="en-US" sz="3200" dirty="0">
                <a:solidFill>
                  <a:schemeClr val="tx2"/>
                </a:solidFill>
                <a:latin typeface="Yanone Kaffeesatz Regular" panose="02000000000000000000" pitchFamily="2" charset="0"/>
              </a:rPr>
              <a:t>Ambient state</a:t>
            </a:r>
          </a:p>
          <a:p>
            <a:pPr algn="ctr"/>
            <a:r>
              <a:rPr lang="en-US" sz="3200" dirty="0">
                <a:solidFill>
                  <a:schemeClr val="accent3"/>
                </a:solidFill>
                <a:latin typeface="Yanone Kaffeesatz Regular" panose="02000000000000000000" pitchFamily="2" charset="0"/>
              </a:rPr>
              <a:t>IO-bound calls in 3</a:t>
            </a:r>
            <a:r>
              <a:rPr lang="en-US" sz="3200" baseline="30000" dirty="0">
                <a:solidFill>
                  <a:schemeClr val="accent3"/>
                </a:solidFill>
                <a:latin typeface="Yanone Kaffeesatz Regular" panose="02000000000000000000" pitchFamily="2" charset="0"/>
              </a:rPr>
              <a:t>rd</a:t>
            </a:r>
            <a:r>
              <a:rPr lang="en-US" sz="3200" dirty="0">
                <a:solidFill>
                  <a:schemeClr val="accent3"/>
                </a:solidFill>
                <a:latin typeface="Yanone Kaffeesatz Regular" panose="02000000000000000000" pitchFamily="2" charset="0"/>
              </a:rPr>
              <a:t> Party libs</a:t>
            </a:r>
          </a:p>
          <a:p>
            <a:pPr algn="ctr"/>
            <a:r>
              <a:rPr lang="en-US" sz="3200" dirty="0">
                <a:solidFill>
                  <a:schemeClr val="tx2"/>
                </a:solidFill>
                <a:latin typeface="Yanone Kaffeesatz Regular" panose="02000000000000000000" pitchFamily="2" charset="0"/>
              </a:rPr>
              <a:t>Remote Procedure Calls</a:t>
            </a:r>
          </a:p>
        </p:txBody>
      </p:sp>
    </p:spTree>
    <p:extLst>
      <p:ext uri="{BB962C8B-B14F-4D97-AF65-F5344CB8AC3E}">
        <p14:creationId xmlns:p14="http://schemas.microsoft.com/office/powerpoint/2010/main" val="3183147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Event handler</a:t>
            </a:r>
            <a:endParaRPr lang="de-CH" sz="1100" dirty="0"/>
          </a:p>
        </p:txBody>
      </p:sp>
    </p:spTree>
    <p:extLst>
      <p:ext uri="{BB962C8B-B14F-4D97-AF65-F5344CB8AC3E}">
        <p14:creationId xmlns:p14="http://schemas.microsoft.com/office/powerpoint/2010/main" val="3737503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372" y="1197622"/>
            <a:ext cx="8755264" cy="1200329"/>
          </a:xfrm>
          <a:prstGeom prst="rect">
            <a:avLst/>
          </a:prstGeom>
        </p:spPr>
        <p:txBody>
          <a:bodyPr wrap="square">
            <a:spAutoFit/>
          </a:bodyPr>
          <a:lstStyle/>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(object sender, </a:t>
            </a:r>
            <a:r>
              <a:rPr lang="en-US" sz="2400" dirty="0" err="1">
                <a:solidFill>
                  <a:schemeClr val="tx2"/>
                </a:solidFill>
                <a:latin typeface="Yanone Kaffeesatz Regular" panose="02000000000000000000" pitchFamily="2" charset="0"/>
              </a:rPr>
              <a:t>EventArgs</a:t>
            </a:r>
            <a:r>
              <a:rPr lang="en-US" sz="2400" dirty="0">
                <a:solidFill>
                  <a:schemeClr val="tx2"/>
                </a:solidFill>
                <a:latin typeface="Yanone Kaffeesatz Regular" panose="02000000000000000000" pitchFamily="2" charset="0"/>
              </a:rPr>
              <a:t> e);</a:t>
            </a:r>
          </a:p>
          <a:p>
            <a:r>
              <a:rPr lang="en-US" sz="2400" dirty="0">
                <a:solidFill>
                  <a:schemeClr val="tx2"/>
                </a:solidFill>
                <a:latin typeface="Yanone Kaffeesatz Regular" panose="02000000000000000000" pitchFamily="2" charset="0"/>
              </a:rPr>
              <a:t> </a:t>
            </a:r>
          </a:p>
          <a:p>
            <a:r>
              <a:rPr lang="en-US" sz="2400" dirty="0">
                <a:solidFill>
                  <a:schemeClr val="tx2"/>
                </a:solidFill>
                <a:latin typeface="Yanone Kaffeesatz Regular" panose="02000000000000000000" pitchFamily="2" charset="0"/>
              </a:rPr>
              <a:t>public delegate void </a:t>
            </a:r>
            <a:r>
              <a:rPr lang="en-US" sz="2400" dirty="0" err="1">
                <a:solidFill>
                  <a:schemeClr val="tx2"/>
                </a:solidFill>
                <a:latin typeface="Yanone Kaffeesatz Regular" panose="02000000000000000000" pitchFamily="2" charset="0"/>
              </a:rPr>
              <a:t>EventHandler</a:t>
            </a:r>
            <a:r>
              <a:rPr lang="en-US" sz="2400" dirty="0">
                <a:solidFill>
                  <a:schemeClr val="tx2"/>
                </a:solidFill>
                <a:latin typeface="Yanone Kaffeesatz Regular" panose="02000000000000000000" pitchFamily="2" charset="0"/>
              </a:rPr>
              <a:t>&lt;</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&gt;(object sender, </a:t>
            </a:r>
            <a:r>
              <a:rPr lang="en-US" sz="2400" dirty="0" err="1">
                <a:solidFill>
                  <a:schemeClr val="tx2"/>
                </a:solidFill>
                <a:latin typeface="Yanone Kaffeesatz Regular" panose="02000000000000000000" pitchFamily="2" charset="0"/>
              </a:rPr>
              <a:t>TEventArgs</a:t>
            </a:r>
            <a:r>
              <a:rPr lang="en-US" sz="2400" dirty="0">
                <a:solidFill>
                  <a:schemeClr val="tx2"/>
                </a:solidFill>
                <a:latin typeface="Yanone Kaffeesatz Regular" panose="02000000000000000000" pitchFamily="2" charset="0"/>
              </a:rPr>
              <a:t> e);</a:t>
            </a:r>
          </a:p>
        </p:txBody>
      </p:sp>
      <p:sp>
        <p:nvSpPr>
          <p:cNvPr id="8" name="Rectangle 7"/>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async void MyEventHandler(object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await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758847076"/>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9" name="Rectangle 8"/>
          <p:cNvSpPr/>
          <p:nvPr/>
        </p:nvSpPr>
        <p:spPr>
          <a:xfrm>
            <a:off x="4337860" y="674402"/>
            <a:ext cx="8755264" cy="523220"/>
          </a:xfrm>
          <a:prstGeom prst="rect">
            <a:avLst/>
          </a:prstGeom>
        </p:spPr>
        <p:txBody>
          <a:bodyPr wrap="square">
            <a:spAutoFit/>
          </a:bodyPr>
          <a:lstStyle/>
          <a:p>
            <a:r>
              <a:rPr lang="en-US" sz="2800" dirty="0">
                <a:solidFill>
                  <a:schemeClr val="tx2"/>
                </a:solidFill>
                <a:latin typeface="Yanone Kaffeesatz Regular" panose="02000000000000000000" pitchFamily="2" charset="0"/>
              </a:rPr>
              <a:t>public delegate </a:t>
            </a:r>
            <a:r>
              <a:rPr lang="en-US" sz="2800" dirty="0">
                <a:solidFill>
                  <a:schemeClr val="accent4"/>
                </a:solidFill>
                <a:latin typeface="Yanone Kaffeesatz Regular" panose="02000000000000000000" pitchFamily="2" charset="0"/>
              </a:rPr>
              <a:t>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AsyncEventHandler</a:t>
            </a:r>
            <a:r>
              <a:rPr lang="en-US" sz="2800" dirty="0">
                <a:solidFill>
                  <a:schemeClr val="tx2"/>
                </a:solidFill>
                <a:latin typeface="Yanone Kaffeesatz Regular" panose="02000000000000000000" pitchFamily="2" charset="0"/>
              </a:rPr>
              <a:t>(object sender, </a:t>
            </a:r>
            <a:r>
              <a:rPr lang="en-US" sz="2800" dirty="0" err="1">
                <a:solidFill>
                  <a:schemeClr val="tx2"/>
                </a:solidFill>
                <a:latin typeface="Yanone Kaffeesatz Regular" panose="02000000000000000000" pitchFamily="2" charset="0"/>
              </a:rPr>
              <a:t>EventArgs</a:t>
            </a:r>
            <a:r>
              <a:rPr lang="en-US" sz="2800" dirty="0">
                <a:solidFill>
                  <a:schemeClr val="tx2"/>
                </a:solidFill>
                <a:latin typeface="Yanone Kaffeesatz Regular" panose="02000000000000000000" pitchFamily="2" charset="0"/>
              </a:rPr>
              <a:t> e);</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sp>
        <p:nvSpPr>
          <p:cNvPr id="10" name="Rectangle 9"/>
          <p:cNvSpPr/>
          <p:nvPr/>
        </p:nvSpPr>
        <p:spPr>
          <a:xfrm>
            <a:off x="4337860" y="1737439"/>
            <a:ext cx="7303602" cy="523220"/>
          </a:xfrm>
          <a:prstGeom prst="rect">
            <a:avLst/>
          </a:prstGeom>
        </p:spPr>
        <p:txBody>
          <a:bodyPr wrap="none">
            <a:spAutoFit/>
          </a:bodyPr>
          <a:lstStyle/>
          <a:p>
            <a:r>
              <a:rPr lang="de-CH" sz="2800" dirty="0">
                <a:solidFill>
                  <a:schemeClr val="accent4"/>
                </a:solidFill>
                <a:latin typeface="Yanone Kaffeesatz Regular" panose="02000000000000000000" pitchFamily="2" charset="0"/>
              </a:rPr>
              <a:t>async Task</a:t>
            </a:r>
            <a:r>
              <a:rPr lang="de-CH" sz="2800" dirty="0">
                <a:solidFill>
                  <a:schemeClr val="tx2"/>
                </a:solidFill>
                <a:latin typeface="Yanone Kaffeesatz Regular" panose="02000000000000000000" pitchFamily="2" charset="0"/>
              </a:rPr>
              <a:t> MyAsyncEventHandler(object</a:t>
            </a:r>
            <a:r>
              <a:rPr lang="de-CH" sz="2000" dirty="0"/>
              <a:t> </a:t>
            </a:r>
            <a:r>
              <a:rPr lang="de-CH" sz="2800" dirty="0">
                <a:solidFill>
                  <a:schemeClr val="tx2"/>
                </a:solidFill>
                <a:latin typeface="Yanone Kaffeesatz Regular" panose="02000000000000000000" pitchFamily="2" charset="0"/>
              </a:rPr>
              <a:t>sender, EventArgs e) { }</a:t>
            </a:r>
          </a:p>
        </p:txBody>
      </p:sp>
      <p:sp>
        <p:nvSpPr>
          <p:cNvPr id="12" name="Rectangle 11"/>
          <p:cNvSpPr/>
          <p:nvPr/>
        </p:nvSpPr>
        <p:spPr>
          <a:xfrm>
            <a:off x="4451371" y="3086157"/>
            <a:ext cx="7461053" cy="2631490"/>
          </a:xfrm>
          <a:prstGeom prst="rect">
            <a:avLst/>
          </a:prstGeom>
        </p:spPr>
        <p:txBody>
          <a:bodyPr wrap="square">
            <a:spAutoFit/>
          </a:bodyPr>
          <a:lstStyle/>
          <a:p>
            <a:r>
              <a:rPr lang="de-CH" sz="3300" dirty="0">
                <a:solidFill>
                  <a:schemeClr val="tx2"/>
                </a:solidFill>
                <a:latin typeface="Yanone Kaffeesatz Regular" panose="02000000000000000000" pitchFamily="2" charset="0"/>
              </a:rPr>
              <a:t> </a:t>
            </a:r>
            <a:r>
              <a:rPr lang="de-CH" sz="3300" dirty="0" err="1">
                <a:solidFill>
                  <a:schemeClr val="accent4"/>
                </a:solidFill>
                <a:latin typeface="Yanone Kaffeesatz Regular" panose="02000000000000000000" pitchFamily="2" charset="0"/>
              </a:rPr>
              <a:t>async</a:t>
            </a:r>
            <a:r>
              <a:rPr lang="de-CH" sz="3300" dirty="0">
                <a:solidFill>
                  <a:schemeClr val="accent4"/>
                </a:solidFill>
                <a:latin typeface="Yanone Kaffeesatz Regular" panose="02000000000000000000" pitchFamily="2" charset="0"/>
              </a:rPr>
              <a:t> Task </a:t>
            </a:r>
            <a:r>
              <a:rPr lang="de-CH" sz="3300" dirty="0" err="1">
                <a:solidFill>
                  <a:schemeClr val="tx2"/>
                </a:solidFill>
                <a:latin typeface="Yanone Kaffeesatz Regular" panose="02000000000000000000" pitchFamily="2" charset="0"/>
              </a:rPr>
              <a:t>MyEventHandler</a:t>
            </a:r>
            <a:r>
              <a:rPr lang="de-CH" sz="3300" dirty="0">
                <a:solidFill>
                  <a:schemeClr val="tx2"/>
                </a:solidFill>
                <a:latin typeface="Yanone Kaffeesatz Regular" panose="02000000000000000000" pitchFamily="2" charset="0"/>
              </a:rPr>
              <a:t>(</a:t>
            </a:r>
            <a:r>
              <a:rPr lang="de-CH" sz="3300" dirty="0" err="1">
                <a:solidFill>
                  <a:schemeClr val="tx2"/>
                </a:solidFill>
                <a:latin typeface="Yanone Kaffeesatz Regular" panose="02000000000000000000" pitchFamily="2" charset="0"/>
              </a:rPr>
              <a:t>object</a:t>
            </a:r>
            <a:r>
              <a:rPr lang="de-CH" sz="3300" dirty="0">
                <a:solidFill>
                  <a:schemeClr val="tx2"/>
                </a:solidFill>
                <a:latin typeface="Yanone Kaffeesatz Regular" panose="02000000000000000000" pitchFamily="2" charset="0"/>
              </a:rPr>
              <a:t> sender, EventArgs e)</a:t>
            </a:r>
          </a:p>
          <a:p>
            <a:r>
              <a:rPr lang="de-CH" sz="3300" dirty="0">
                <a:solidFill>
                  <a:schemeClr val="tx2"/>
                </a:solidFill>
                <a:latin typeface="Yanone Kaffeesatz Regular" panose="02000000000000000000" pitchFamily="2" charset="0"/>
              </a:rPr>
              <a:t> {</a:t>
            </a:r>
          </a:p>
          <a:p>
            <a:r>
              <a:rPr lang="de-CH" sz="3300" dirty="0">
                <a:solidFill>
                  <a:schemeClr val="tx2"/>
                </a:solidFill>
                <a:latin typeface="Yanone Kaffeesatz Regular" panose="02000000000000000000" pitchFamily="2" charset="0"/>
              </a:rPr>
              <a:t>	</a:t>
            </a:r>
            <a:r>
              <a:rPr lang="de-CH" sz="3300" dirty="0">
                <a:solidFill>
                  <a:schemeClr val="accent4"/>
                </a:solidFill>
                <a:latin typeface="Yanone Kaffeesatz Regular" panose="02000000000000000000" pitchFamily="2" charset="0"/>
              </a:rPr>
              <a:t>await</a:t>
            </a:r>
            <a:r>
              <a:rPr lang="de-CH" sz="3300" dirty="0">
                <a:solidFill>
                  <a:schemeClr val="tx2"/>
                </a:solidFill>
                <a:latin typeface="Yanone Kaffeesatz Regular" panose="02000000000000000000" pitchFamily="2" charset="0"/>
              </a:rPr>
              <a:t> Task.Yield();</a:t>
            </a:r>
          </a:p>
          <a:p>
            <a:r>
              <a:rPr lang="de-CH" sz="3300" dirty="0">
                <a:solidFill>
                  <a:schemeClr val="tx2"/>
                </a:solidFill>
                <a:latin typeface="Yanone Kaffeesatz Regular" panose="02000000000000000000" pitchFamily="2" charset="0"/>
              </a:rPr>
              <a:t>	throw new InvalidOperationException();</a:t>
            </a:r>
          </a:p>
          <a:p>
            <a:r>
              <a:rPr lang="de-CH" sz="33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11615005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crush"/>
      </p:transition>
    </mc:Choice>
    <mc:Fallback xmlns="">
      <p:transition spd="slow"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221" y="2473176"/>
            <a:ext cx="3781261" cy="3858842"/>
            <a:chOff x="145657" y="0"/>
            <a:chExt cx="6858000" cy="6858000"/>
          </a:xfrm>
        </p:grpSpPr>
        <p:pic>
          <p:nvPicPr>
            <p:cNvPr id="3" name="Picture 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2" name="Rectangle 1"/>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8" name="Rectangle 7"/>
          <p:cNvSpPr/>
          <p:nvPr/>
        </p:nvSpPr>
        <p:spPr>
          <a:xfrm>
            <a:off x="4337860" y="660277"/>
            <a:ext cx="7574976" cy="3970318"/>
          </a:xfrm>
          <a:prstGeom prst="rect">
            <a:avLst/>
          </a:prstGeom>
        </p:spPr>
        <p:txBody>
          <a:bodyPr wrap="square">
            <a:spAutoFit/>
          </a:bodyPr>
          <a:lstStyle/>
          <a:p>
            <a:r>
              <a:rPr lang="de-CH" sz="2800" dirty="0" err="1">
                <a:solidFill>
                  <a:schemeClr val="tx2"/>
                </a:solidFill>
                <a:latin typeface="Yanone Kaffeesatz Regular" panose="02000000000000000000" pitchFamily="2" charset="0"/>
              </a:rPr>
              <a:t>protected</a:t>
            </a:r>
            <a:r>
              <a:rPr lang="de-CH" sz="2800" dirty="0">
                <a:solidFill>
                  <a:schemeClr val="tx2"/>
                </a:solidFill>
                <a:latin typeface="Yanone Kaffeesatz Regular" panose="02000000000000000000" pitchFamily="2" charset="0"/>
              </a:rPr>
              <a:t> virtual Task OnMyAsyncEvent() {</a:t>
            </a:r>
            <a:endParaRPr lang="de-CH" sz="2800" dirty="0">
              <a:solidFill>
                <a:schemeClr val="accent3"/>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var invocations = handler.GetInvocationList();</a:t>
            </a:r>
          </a:p>
          <a:p>
            <a:r>
              <a:rPr lang="de-CH" sz="2800" dirty="0">
                <a:solidFill>
                  <a:schemeClr val="accent3"/>
                </a:solidFill>
                <a:latin typeface="Yanone Kaffeesatz Regular" panose="02000000000000000000" pitchFamily="2" charset="0"/>
              </a:rPr>
              <a:t>   var handlerTasks = new Task[</a:t>
            </a:r>
            <a:r>
              <a:rPr lang="de-CH" sz="2800" dirty="0" err="1">
                <a:solidFill>
                  <a:schemeClr val="accent3"/>
                </a:solidFill>
                <a:latin typeface="Yanone Kaffeesatz Regular" panose="02000000000000000000" pitchFamily="2" charset="0"/>
              </a:rPr>
              <a:t>invocationList.Length</a:t>
            </a:r>
            <a:r>
              <a:rPr lang="de-CH" sz="2800" dirty="0">
                <a:solidFill>
                  <a:schemeClr val="accent3"/>
                </a:solidFill>
                <a:latin typeface="Yanone Kaffeesatz Regular" panose="02000000000000000000" pitchFamily="2" charset="0"/>
              </a:rPr>
              <a:t>];</a:t>
            </a:r>
          </a:p>
          <a:p>
            <a:endParaRPr lang="de-CH" sz="2800" dirty="0">
              <a:solidFill>
                <a:schemeClr val="tx2"/>
              </a:solidFill>
              <a:latin typeface="Yanone Kaffeesatz Regular" panose="02000000000000000000" pitchFamily="2" charset="0"/>
            </a:endParaRPr>
          </a:p>
          <a:p>
            <a:r>
              <a:rPr lang="de-CH" sz="2800" dirty="0">
                <a:solidFill>
                  <a:schemeClr val="accent3"/>
                </a:solidFill>
                <a:latin typeface="Yanone Kaffeesatz Regular" panose="02000000000000000000" pitchFamily="2" charset="0"/>
              </a:rPr>
              <a:t>   for (int i = 0; i &lt; invocations.Length; i++) {</a:t>
            </a:r>
          </a:p>
          <a:p>
            <a:r>
              <a:rPr lang="de-CH" sz="2800" dirty="0">
                <a:solidFill>
                  <a:schemeClr val="accent3"/>
                </a:solidFill>
                <a:latin typeface="Yanone Kaffeesatz Regular" panose="02000000000000000000" pitchFamily="2" charset="0"/>
              </a:rPr>
              <a:t>     handlerTasks[i] = ((AsyncEventHandler)invocations[i])(...);</a:t>
            </a:r>
          </a:p>
          <a:p>
            <a:r>
              <a:rPr lang="de-CH" sz="2800" dirty="0">
                <a:solidFill>
                  <a:schemeClr val="accent3"/>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return </a:t>
            </a:r>
            <a:r>
              <a:rPr lang="de-CH" sz="2800" dirty="0">
                <a:solidFill>
                  <a:schemeClr val="accent4"/>
                </a:solidFill>
                <a:latin typeface="Yanone Kaffeesatz Regular" panose="02000000000000000000" pitchFamily="2" charset="0"/>
              </a:rPr>
              <a:t>Task.WhenAll(handlerTasks</a:t>
            </a:r>
            <a:r>
              <a:rPr lang="de-CH" sz="2800" dirty="0">
                <a:solidFill>
                  <a:schemeClr val="tx2"/>
                </a:solidFill>
                <a:latin typeface="Yanone Kaffeesatz Regular" panose="02000000000000000000" pitchFamily="2" charset="0"/>
              </a:rPr>
              <a:t>);</a:t>
            </a:r>
          </a:p>
          <a:p>
            <a:r>
              <a:rPr lang="de-CH" sz="2800" dirty="0">
                <a:solidFill>
                  <a:schemeClr val="tx2"/>
                </a:solidFill>
                <a:latin typeface="Yanone Kaffeesatz Regular" panose="02000000000000000000" pitchFamily="2" charset="0"/>
              </a:rPr>
              <a:t>}</a:t>
            </a:r>
          </a:p>
        </p:txBody>
      </p:sp>
      <p:sp>
        <p:nvSpPr>
          <p:cNvPr id="11" name="Rectangle 10"/>
          <p:cNvSpPr/>
          <p:nvPr/>
        </p:nvSpPr>
        <p:spPr>
          <a:xfrm>
            <a:off x="1588573" y="489736"/>
            <a:ext cx="2491388"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Event handlers</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46274" y="5043467"/>
            <a:ext cx="7158147" cy="1607519"/>
          </a:xfrm>
          <a:prstGeom prst="rect">
            <a:avLst/>
          </a:prstGeom>
        </p:spPr>
      </p:pic>
    </p:spTree>
    <p:extLst>
      <p:ext uri="{BB962C8B-B14F-4D97-AF65-F5344CB8AC3E}">
        <p14:creationId xmlns:p14="http://schemas.microsoft.com/office/powerpoint/2010/main" val="3274946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err="1">
                <a:solidFill>
                  <a:schemeClr val="accent2"/>
                </a:solidFill>
                <a:latin typeface="Yanone Kaffeesatz Regular" panose="02000000000000000000" pitchFamily="2" charset="0"/>
              </a:rPr>
              <a:t>ManualResetEvent</a:t>
            </a:r>
            <a:endParaRPr lang="de-CH" sz="1100" dirty="0"/>
          </a:p>
        </p:txBody>
      </p:sp>
    </p:spTree>
    <p:extLst>
      <p:ext uri="{BB962C8B-B14F-4D97-AF65-F5344CB8AC3E}">
        <p14:creationId xmlns:p14="http://schemas.microsoft.com/office/powerpoint/2010/main" val="1780356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syncEvent.WaitOne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Thread.Sleep</a:t>
            </a:r>
            <a:r>
              <a:rPr lang="en-US" sz="3300" dirty="0">
                <a:solidFill>
                  <a:schemeClr val="tx2"/>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702635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TaskCompletionSource</a:t>
            </a:r>
            <a:r>
              <a:rPr lang="en-US" sz="3300" dirty="0">
                <a:solidFill>
                  <a:schemeClr val="tx2"/>
                </a:solidFill>
                <a:latin typeface="Yanone Kaffeesatz Regular" panose="02000000000000000000" pitchFamily="2" charset="0"/>
              </a:rPr>
              <a:t>&lt;object&gt;();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accent4"/>
                </a:solidFill>
                <a:latin typeface="Yanone Kaffeesatz Regular" panose="02000000000000000000" pitchFamily="2" charset="0"/>
              </a:rPr>
              <a:t>   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tcs.Task</a:t>
            </a:r>
            <a:r>
              <a:rPr lang="en-US" sz="3300" dirty="0">
                <a:solidFill>
                  <a:schemeClr val="accent4"/>
                </a:solidFill>
                <a:latin typeface="Yanone Kaffeesatz Regular" panose="02000000000000000000" pitchFamily="2" charset="0"/>
              </a:rPr>
              <a:t>;</a:t>
            </a:r>
            <a:endParaRPr lang="en-US" sz="3300" dirty="0">
              <a:solidFill>
                <a:schemeClr val="accent3"/>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a:t>
            </a:r>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Task.Delay</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tcs.TrySetResult</a:t>
            </a:r>
            <a:r>
              <a:rPr lang="en-US" sz="3300" dirty="0">
                <a:solidFill>
                  <a:schemeClr val="tx2"/>
                </a:solidFill>
                <a:latin typeface="Yanone Kaffeesatz Regular" panose="02000000000000000000" pitchFamily="2" charset="0"/>
              </a:rPr>
              <a:t>(null);</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53833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009979"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TaskCompletionSource</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1222127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
        <p:nvSpPr>
          <p:cNvPr id="10" name="Rectangle 9"/>
          <p:cNvSpPr/>
          <p:nvPr/>
        </p:nvSpPr>
        <p:spPr>
          <a:xfrm>
            <a:off x="5073728" y="2327535"/>
            <a:ext cx="6122189"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Works for </a:t>
            </a:r>
            <a:r>
              <a:rPr lang="en-US" sz="4800" dirty="0">
                <a:solidFill>
                  <a:schemeClr val="accent4"/>
                </a:solidFill>
                <a:latin typeface="Yanone Kaffeesatz Regular" panose="02000000000000000000" pitchFamily="2" charset="0"/>
              </a:rPr>
              <a:t>set</a:t>
            </a:r>
            <a:r>
              <a:rPr lang="en-US" sz="4800" dirty="0">
                <a:solidFill>
                  <a:schemeClr val="tx2"/>
                </a:solidFill>
                <a:latin typeface="Yanone Kaffeesatz Regular" panose="02000000000000000000" pitchFamily="2" charset="0"/>
              </a:rPr>
              <a:t> </a:t>
            </a:r>
            <a:r>
              <a:rPr lang="en-US" sz="4800" dirty="0">
                <a:solidFill>
                  <a:schemeClr val="accent4"/>
                </a:solidFill>
                <a:latin typeface="Yanone Kaffeesatz Regular" panose="02000000000000000000" pitchFamily="2" charset="0"/>
              </a:rPr>
              <a:t>once events</a:t>
            </a:r>
            <a:r>
              <a:rPr lang="en-US" sz="4800" dirty="0">
                <a:solidFill>
                  <a:schemeClr val="tx2"/>
                </a:solidFill>
                <a:latin typeface="Yanone Kaffeesatz Regular" panose="02000000000000000000" pitchFamily="2" charset="0"/>
              </a:rPr>
              <a:t> only.</a:t>
            </a:r>
          </a:p>
          <a:p>
            <a:r>
              <a:rPr lang="en-US" sz="4800" dirty="0">
                <a:solidFill>
                  <a:schemeClr val="tx2"/>
                </a:solidFill>
                <a:latin typeface="Yanone Kaffeesatz Regular" panose="02000000000000000000" pitchFamily="2" charset="0"/>
              </a:rPr>
              <a:t>For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 reset events, an </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approach is available on github</a:t>
            </a:r>
            <a:endParaRPr lang="de-CH" sz="800" dirty="0">
              <a:solidFill>
                <a:schemeClr val="tx2"/>
              </a:solidFill>
            </a:endParaRP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5073728" y="5254936"/>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https://github.com/danielmarbach/RearchitectTowardsAsyncAwait/blob/master/presentation/AsyncManualResetEvent.cs</a:t>
            </a:r>
          </a:p>
        </p:txBody>
      </p:sp>
    </p:spTree>
    <p:extLst>
      <p:ext uri="{BB962C8B-B14F-4D97-AF65-F5344CB8AC3E}">
        <p14:creationId xmlns:p14="http://schemas.microsoft.com/office/powerpoint/2010/main" val="418344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3755398850"/>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71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Locks</a:t>
            </a:r>
            <a:endParaRPr lang="de-CH" sz="1100" dirty="0"/>
          </a:p>
        </p:txBody>
      </p:sp>
    </p:spTree>
    <p:extLst>
      <p:ext uri="{BB962C8B-B14F-4D97-AF65-F5344CB8AC3E}">
        <p14:creationId xmlns:p14="http://schemas.microsoft.com/office/powerpoint/2010/main" val="661213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5" name="Rectangle 14"/>
          <p:cNvSpPr/>
          <p:nvPr/>
        </p:nvSpPr>
        <p:spPr>
          <a:xfrm>
            <a:off x="5073728" y="2327535"/>
            <a:ext cx="6086923" cy="2308324"/>
          </a:xfrm>
          <a:prstGeom prst="rect">
            <a:avLst/>
          </a:prstGeom>
        </p:spPr>
        <p:txBody>
          <a:bodyPr wrap="none">
            <a:spAutoFit/>
          </a:bodyPr>
          <a:lstStyle/>
          <a:p>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don’t have to await inside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the lock</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grpSp>
        <p:nvGrpSpPr>
          <p:cNvPr id="16" name="Group 15"/>
          <p:cNvGrpSpPr/>
          <p:nvPr/>
        </p:nvGrpSpPr>
        <p:grpSpPr>
          <a:xfrm>
            <a:off x="-283221" y="2473176"/>
            <a:ext cx="3781261" cy="3858842"/>
            <a:chOff x="145657" y="0"/>
            <a:chExt cx="6858000" cy="6858000"/>
          </a:xfrm>
        </p:grpSpPr>
        <p:pic>
          <p:nvPicPr>
            <p:cNvPr id="17" name="Picture 1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8" name="Rectangle 17"/>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840604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835225"/>
            <a:ext cx="4913513"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locker = new object();</a:t>
            </a:r>
          </a:p>
          <a:p>
            <a:r>
              <a:rPr lang="en-US" sz="3600" dirty="0">
                <a:solidFill>
                  <a:schemeClr val="tx2"/>
                </a:solidFill>
                <a:latin typeface="Yanone Kaffeesatz Regular" panose="02000000000000000000" pitchFamily="2" charset="0"/>
              </a:rPr>
              <a:t>lock (locker)</a:t>
            </a: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await </a:t>
            </a:r>
            <a:r>
              <a:rPr lang="en-US" sz="3600" dirty="0" err="1">
                <a:solidFill>
                  <a:schemeClr val="tx2"/>
                </a:solidFill>
                <a:latin typeface="Yanone Kaffeesatz Regular" panose="02000000000000000000" pitchFamily="2" charset="0"/>
              </a:rPr>
              <a:t>Task.Yield</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0" name="Rectangle 9"/>
          <p:cNvSpPr/>
          <p:nvPr/>
        </p:nvSpPr>
        <p:spPr>
          <a:xfrm>
            <a:off x="5371910" y="4028526"/>
            <a:ext cx="6820090"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CS1996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Cannot await in the body of a lock statement</a:t>
            </a:r>
          </a:p>
        </p:txBody>
      </p:sp>
    </p:spTree>
    <p:extLst>
      <p:ext uri="{BB962C8B-B14F-4D97-AF65-F5344CB8AC3E}">
        <p14:creationId xmlns:p14="http://schemas.microsoft.com/office/powerpoint/2010/main" val="1250037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71910" y="422707"/>
            <a:ext cx="6820090" cy="6186309"/>
          </a:xfrm>
          <a:prstGeom prst="rect">
            <a:avLst/>
          </a:prstGeom>
        </p:spPr>
        <p:txBody>
          <a:bodyPr wrap="square">
            <a:spAutoFit/>
          </a:bodyPr>
          <a:lstStyle/>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int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 = 0;</a:t>
            </a: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semaphore = new </a:t>
            </a:r>
            <a:r>
              <a:rPr lang="en-US" sz="3300" dirty="0" err="1">
                <a:solidFill>
                  <a:schemeClr val="accent4"/>
                </a:solidFill>
                <a:latin typeface="Yanone Kaffeesatz Regular" panose="02000000000000000000" pitchFamily="2" charset="0"/>
              </a:rPr>
              <a:t>SemaphoreSlim</a:t>
            </a:r>
            <a:r>
              <a:rPr lang="en-US" sz="3300" dirty="0">
                <a:solidFill>
                  <a:schemeClr val="accent4"/>
                </a:solidFill>
                <a:latin typeface="Yanone Kaffeesatz Regular" panose="02000000000000000000" pitchFamily="2" charset="0"/>
              </a:rPr>
              <a:t>(1)</a:t>
            </a:r>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tasks = new Task[3];</a:t>
            </a:r>
          </a:p>
          <a:p>
            <a:r>
              <a:rPr lang="en-US" sz="3300" dirty="0">
                <a:solidFill>
                  <a:schemeClr val="accent3"/>
                </a:solidFill>
                <a:latin typeface="Yanone Kaffeesatz Regular" panose="02000000000000000000" pitchFamily="2" charset="0"/>
              </a:rPr>
              <a:t>for (</a:t>
            </a:r>
            <a:r>
              <a:rPr lang="en-US" sz="3300" dirty="0" err="1">
                <a:solidFill>
                  <a:schemeClr val="accent3"/>
                </a:solidFill>
                <a:latin typeface="Yanone Kaffeesatz Regular" panose="02000000000000000000" pitchFamily="2" charset="0"/>
              </a:rPr>
              <a:t>int</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 0;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&lt; 3; </a:t>
            </a:r>
            <a:r>
              <a:rPr lang="en-US" sz="3300" dirty="0" err="1">
                <a:solidFill>
                  <a:schemeClr val="accent3"/>
                </a:solidFill>
                <a:latin typeface="Yanone Kaffeesatz Regular" panose="02000000000000000000" pitchFamily="2" charset="0"/>
              </a:rPr>
              <a:t>i</a:t>
            </a:r>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tasks[</a:t>
            </a:r>
            <a:r>
              <a:rPr lang="en-US" sz="3300" dirty="0" err="1">
                <a:solidFill>
                  <a:schemeClr val="tx2"/>
                </a:solidFill>
                <a:latin typeface="Yanone Kaffeesatz Regular" panose="02000000000000000000" pitchFamily="2" charset="0"/>
              </a:rPr>
              <a:t>i</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&lt;Task&gt;) (</a:t>
            </a:r>
            <a:r>
              <a:rPr lang="en-US" sz="3300" dirty="0" err="1">
                <a:solidFill>
                  <a:schemeClr val="accent4"/>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 =&gt;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semaphore.WaitAsync</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sharedRessource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semaphore.Release</a:t>
            </a:r>
            <a:r>
              <a:rPr lang="en-US" sz="3300" dirty="0">
                <a:solidFill>
                  <a:schemeClr val="accent4"/>
                </a:solidFill>
                <a:latin typeface="Yanone Kaffeesatz Regular" panose="02000000000000000000" pitchFamily="2" charset="0"/>
              </a:rPr>
              <a:t>()</a:t>
            </a:r>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await </a:t>
            </a:r>
            <a:r>
              <a:rPr lang="en-US" sz="3300" dirty="0" err="1">
                <a:solidFill>
                  <a:schemeClr val="accent3"/>
                </a:solidFill>
                <a:latin typeface="Yanone Kaffeesatz Regular" panose="02000000000000000000" pitchFamily="2" charset="0"/>
              </a:rPr>
              <a:t>Task.WhenAll</a:t>
            </a:r>
            <a:r>
              <a:rPr lang="en-US" sz="3300" dirty="0">
                <a:solidFill>
                  <a:schemeClr val="accent3"/>
                </a:solidFill>
                <a:latin typeface="Yanone Kaffeesatz Regular" panose="02000000000000000000" pitchFamily="2" charset="0"/>
              </a:rPr>
              <a:t>(tasks);</a:t>
            </a:r>
            <a:endParaRPr lang="de-CH" sz="3300" dirty="0">
              <a:solidFill>
                <a:schemeClr val="accent3"/>
              </a:solidFill>
              <a:latin typeface="Yanone Kaffeesatz Regular" panose="02000000000000000000" pitchFamily="2" charset="0"/>
            </a:endParaRPr>
          </a:p>
        </p:txBody>
      </p:sp>
      <p:sp>
        <p:nvSpPr>
          <p:cNvPr id="11" name="Rectangle 10"/>
          <p:cNvSpPr/>
          <p:nvPr/>
        </p:nvSpPr>
        <p:spPr>
          <a:xfrm>
            <a:off x="2337176"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464321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4626588" cy="1569660"/>
          </a:xfrm>
          <a:prstGeom prst="rect">
            <a:avLst/>
          </a:prstGeom>
        </p:spPr>
        <p:txBody>
          <a:bodyPr wrap="none">
            <a:spAutoFit/>
          </a:bodyPr>
          <a:lstStyle/>
          <a:p>
            <a:r>
              <a:rPr lang="en-US" sz="4800" dirty="0" err="1">
                <a:solidFill>
                  <a:schemeClr val="accent4"/>
                </a:solidFill>
                <a:latin typeface="Yanone Kaffeesatz Regular" panose="02000000000000000000" pitchFamily="2" charset="0"/>
              </a:rPr>
              <a:t>SemaphoreSlim</a:t>
            </a:r>
            <a:r>
              <a:rPr lang="en-US" sz="4800" dirty="0">
                <a:solidFill>
                  <a:schemeClr val="tx2"/>
                </a:solidFill>
                <a:latin typeface="Yanone Kaffeesatz Regular" panose="02000000000000000000" pitchFamily="2" charset="0"/>
              </a:rPr>
              <a:t> belongs</a:t>
            </a:r>
          </a:p>
          <a:p>
            <a:r>
              <a:rPr lang="en-US" sz="4800" dirty="0">
                <a:solidFill>
                  <a:schemeClr val="tx2"/>
                </a:solidFill>
                <a:latin typeface="Yanone Kaffeesatz Regular" panose="02000000000000000000" pitchFamily="2" charset="0"/>
              </a:rPr>
              <a:t>into your </a:t>
            </a:r>
            <a:r>
              <a:rPr lang="en-US" sz="4800" dirty="0" err="1">
                <a:solidFill>
                  <a:schemeClr val="tx2"/>
                </a:solidFill>
                <a:latin typeface="Yanone Kaffeesatz Regular" panose="02000000000000000000" pitchFamily="2" charset="0"/>
              </a:rPr>
              <a:t>toolbelt</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901227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337179" y="489736"/>
            <a:ext cx="994183"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locks</a:t>
            </a:r>
          </a:p>
        </p:txBody>
      </p:sp>
      <p:sp>
        <p:nvSpPr>
          <p:cNvPr id="10" name="Rectangle 9"/>
          <p:cNvSpPr/>
          <p:nvPr/>
        </p:nvSpPr>
        <p:spPr>
          <a:xfrm>
            <a:off x="4779004" y="1197622"/>
            <a:ext cx="7354899" cy="3046988"/>
          </a:xfrm>
          <a:prstGeom prst="rect">
            <a:avLst/>
          </a:prstGeom>
        </p:spPr>
        <p:txBody>
          <a:bodyPr wrap="none">
            <a:spAutoFit/>
          </a:bodyPr>
          <a:lstStyle/>
          <a:p>
            <a:r>
              <a:rPr lang="de-CH" sz="4800" dirty="0">
                <a:solidFill>
                  <a:schemeClr val="tx2"/>
                </a:solidFill>
                <a:latin typeface="Yanone Kaffeesatz Regular" panose="02000000000000000000" pitchFamily="2" charset="0"/>
              </a:rPr>
              <a:t>using (await semaphore.</a:t>
            </a:r>
            <a:r>
              <a:rPr lang="de-CH" sz="4800" dirty="0">
                <a:solidFill>
                  <a:schemeClr val="accent4"/>
                </a:solidFill>
                <a:latin typeface="Yanone Kaffeesatz Regular" panose="02000000000000000000" pitchFamily="2" charset="0"/>
              </a:rPr>
              <a:t>LockAsync</a:t>
            </a:r>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a:t>
            </a:r>
          </a:p>
          <a:p>
            <a:r>
              <a:rPr lang="de-CH" sz="4800" dirty="0">
                <a:solidFill>
                  <a:schemeClr val="tx2"/>
                </a:solidFill>
                <a:latin typeface="Yanone Kaffeesatz Regular" panose="02000000000000000000" pitchFamily="2" charset="0"/>
              </a:rPr>
              <a:t>   sharedRessource++;</a:t>
            </a:r>
          </a:p>
          <a:p>
            <a:r>
              <a:rPr lang="de-CH" sz="4800" dirty="0">
                <a:solidFill>
                  <a:schemeClr val="tx2"/>
                </a:solidFill>
                <a:latin typeface="Yanone Kaffeesatz Regular" panose="02000000000000000000" pitchFamily="2" charset="0"/>
              </a:rPr>
              <a:t>}</a:t>
            </a:r>
          </a:p>
        </p:txBody>
      </p:sp>
      <p:grpSp>
        <p:nvGrpSpPr>
          <p:cNvPr id="15" name="Group 14"/>
          <p:cNvGrpSpPr/>
          <p:nvPr/>
        </p:nvGrpSpPr>
        <p:grpSpPr>
          <a:xfrm>
            <a:off x="-283221" y="2473176"/>
            <a:ext cx="3781261" cy="3858842"/>
            <a:chOff x="145657" y="0"/>
            <a:chExt cx="6858000" cy="6858000"/>
          </a:xfrm>
        </p:grpSpPr>
        <p:pic>
          <p:nvPicPr>
            <p:cNvPr id="16" name="Picture 1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7" name="Rectangle 16"/>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3" name="Rectangle 2"/>
          <p:cNvSpPr/>
          <p:nvPr/>
        </p:nvSpPr>
        <p:spPr>
          <a:xfrm>
            <a:off x="4779004" y="4990440"/>
            <a:ext cx="660987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https://github.com/danielmarbach/RearchitectTowardsAsyncAwait/blob/master/presentation/AsyncLock.cs</a:t>
            </a:r>
          </a:p>
        </p:txBody>
      </p:sp>
    </p:spTree>
    <p:extLst>
      <p:ext uri="{BB962C8B-B14F-4D97-AF65-F5344CB8AC3E}">
        <p14:creationId xmlns:p14="http://schemas.microsoft.com/office/powerpoint/2010/main" val="3388752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Ref / Out parameters</a:t>
            </a:r>
            <a:endParaRPr lang="de-CH" sz="1100" dirty="0"/>
          </a:p>
        </p:txBody>
      </p:sp>
    </p:spTree>
    <p:extLst>
      <p:ext uri="{BB962C8B-B14F-4D97-AF65-F5344CB8AC3E}">
        <p14:creationId xmlns:p14="http://schemas.microsoft.com/office/powerpoint/2010/main" val="1896330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91416" y="546795"/>
            <a:ext cx="7703038" cy="4524315"/>
          </a:xfrm>
          <a:prstGeom prst="rect">
            <a:avLst/>
          </a:prstGeom>
        </p:spPr>
        <p:txBody>
          <a:bodyPr wrap="square">
            <a:spAutoFit/>
          </a:bodyPr>
          <a:lstStyle/>
          <a:p>
            <a:r>
              <a:rPr lang="en-US" sz="3200" dirty="0">
                <a:solidFill>
                  <a:schemeClr val="tx2"/>
                </a:solidFill>
                <a:latin typeface="Yanone Kaffeesatz Regular" panose="02000000000000000000" pitchFamily="2" charset="0"/>
              </a:rPr>
              <a:t>static </a:t>
            </a:r>
            <a:r>
              <a:rPr lang="en-US" sz="3200" dirty="0" err="1">
                <a:solidFill>
                  <a:schemeClr val="tx2"/>
                </a:solidFill>
                <a:latin typeface="Yanone Kaffeesatz Regular" panose="02000000000000000000" pitchFamily="2" charset="0"/>
              </a:rPr>
              <a:t>async</a:t>
            </a:r>
            <a:r>
              <a:rPr lang="en-US" sz="3200" dirty="0">
                <a:solidFill>
                  <a:schemeClr val="tx2"/>
                </a:solidFill>
                <a:latin typeface="Yanone Kaffeesatz Regular" panose="02000000000000000000" pitchFamily="2" charset="0"/>
              </a:rPr>
              <a:t> Task Out(string content, out string parameter)</a:t>
            </a:r>
          </a:p>
          <a:p>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Path.GetTempFileName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using (</a:t>
            </a:r>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writer = new </a:t>
            </a:r>
            <a:r>
              <a:rPr lang="en-US" sz="3200" dirty="0" err="1">
                <a:solidFill>
                  <a:schemeClr val="accent3"/>
                </a:solidFill>
                <a:latin typeface="Yanone Kaffeesatz Regular" panose="02000000000000000000" pitchFamily="2" charset="0"/>
              </a:rPr>
              <a:t>StreamWriter</a:t>
            </a:r>
            <a:r>
              <a:rPr lang="en-US" sz="3200" dirty="0">
                <a:solidFill>
                  <a:schemeClr val="accent3"/>
                </a:solidFill>
                <a:latin typeface="Yanone Kaffeesatz Regular" panose="02000000000000000000" pitchFamily="2" charset="0"/>
              </a:rPr>
              <a:t>(</a:t>
            </a:r>
            <a:r>
              <a:rPr lang="en-US" sz="3200" dirty="0" err="1">
                <a:solidFill>
                  <a:schemeClr val="accent3"/>
                </a:solidFill>
                <a:latin typeface="Yanone Kaffeesatz Regular" panose="02000000000000000000" pitchFamily="2" charset="0"/>
              </a:rPr>
              <a:t>randomFileName</a:t>
            </a:r>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await </a:t>
            </a:r>
            <a:r>
              <a:rPr lang="en-US" sz="3200" dirty="0" err="1">
                <a:solidFill>
                  <a:schemeClr val="accent3"/>
                </a:solidFill>
                <a:latin typeface="Yanone Kaffeesatz Regular" panose="02000000000000000000" pitchFamily="2" charset="0"/>
              </a:rPr>
              <a:t>writer.WriteLineAsync</a:t>
            </a:r>
            <a:r>
              <a:rPr lang="en-US" sz="3200" dirty="0">
                <a:solidFill>
                  <a:schemeClr val="accent3"/>
                </a:solidFill>
                <a:latin typeface="Yanone Kaffeesatz Regular" panose="02000000000000000000" pitchFamily="2" charset="0"/>
              </a:rPr>
              <a:t>(content);</a:t>
            </a:r>
          </a:p>
          <a:p>
            <a:r>
              <a:rPr lang="en-US" sz="3200" dirty="0">
                <a:solidFill>
                  <a:schemeClr val="accent3"/>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parameter = </a:t>
            </a:r>
            <a:r>
              <a:rPr lang="en-US" sz="3200" dirty="0" err="1">
                <a:solidFill>
                  <a:schemeClr val="tx2"/>
                </a:solidFill>
                <a:latin typeface="Yanone Kaffeesatz Regular" panose="02000000000000000000" pitchFamily="2" charset="0"/>
              </a:rPr>
              <a:t>randomFileName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0" name="Rectangle 9"/>
          <p:cNvSpPr/>
          <p:nvPr/>
        </p:nvSpPr>
        <p:spPr>
          <a:xfrm>
            <a:off x="4591416" y="5255852"/>
            <a:ext cx="7684041"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Error	CS1988 </a:t>
            </a:r>
            <a:br>
              <a:rPr lang="en-US" sz="3600" dirty="0">
                <a:solidFill>
                  <a:schemeClr val="tx2"/>
                </a:solidFill>
                <a:latin typeface="Yanone Kaffeesatz Regular" panose="02000000000000000000" pitchFamily="2" charset="0"/>
              </a:rPr>
            </a:b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methods cannot have ref or out parameters</a:t>
            </a:r>
          </a:p>
        </p:txBody>
      </p:sp>
    </p:spTree>
    <p:extLst>
      <p:ext uri="{BB962C8B-B14F-4D97-AF65-F5344CB8AC3E}">
        <p14:creationId xmlns:p14="http://schemas.microsoft.com/office/powerpoint/2010/main" val="295748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58491" y="546795"/>
            <a:ext cx="8035963" cy="4662815"/>
          </a:xfrm>
          <a:prstGeom prst="rect">
            <a:avLst/>
          </a:prstGeom>
        </p:spPr>
        <p:txBody>
          <a:bodyPr wrap="square">
            <a:spAutoFit/>
          </a:bodyPr>
          <a:lstStyle/>
          <a:p>
            <a:r>
              <a:rPr lang="en-US" sz="3300" dirty="0">
                <a:solidFill>
                  <a:schemeClr val="tx2"/>
                </a:solidFill>
                <a:latin typeface="Yanone Kaffeesatz Regular" panose="02000000000000000000" pitchFamily="2" charset="0"/>
              </a:rPr>
              <a:t>static </a:t>
            </a:r>
            <a:r>
              <a:rPr lang="en-US" sz="3300" dirty="0" err="1">
                <a:solidFill>
                  <a:schemeClr val="accent4"/>
                </a:solidFill>
                <a:latin typeface="Yanone Kaffeesatz Regular" panose="02000000000000000000" pitchFamily="2" charset="0"/>
              </a:rPr>
              <a:t>async</a:t>
            </a:r>
            <a:r>
              <a:rPr lang="en-US" sz="3300" dirty="0">
                <a:solidFill>
                  <a:schemeClr val="accent4"/>
                </a:solidFill>
                <a:latin typeface="Yanone Kaffeesatz Regular" panose="02000000000000000000" pitchFamily="2" charset="0"/>
              </a:rPr>
              <a:t> Task&lt;string&gt;</a:t>
            </a:r>
            <a:r>
              <a:rPr lang="en-US" sz="3300" dirty="0">
                <a:solidFill>
                  <a:schemeClr val="tx2"/>
                </a:solidFill>
                <a:latin typeface="Yanone Kaffeesatz Regular" panose="02000000000000000000" pitchFamily="2" charset="0"/>
              </a:rPr>
              <a:t> Out(string content)</a:t>
            </a:r>
          </a:p>
          <a:p>
            <a:r>
              <a:rPr lang="en-US" sz="3300" dirty="0">
                <a:solidFill>
                  <a:schemeClr val="tx2"/>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 = </a:t>
            </a:r>
            <a:r>
              <a:rPr lang="en-US" sz="3300" dirty="0" err="1">
                <a:solidFill>
                  <a:schemeClr val="accent3"/>
                </a:solidFill>
                <a:latin typeface="Yanone Kaffeesatz Regular" panose="02000000000000000000" pitchFamily="2" charset="0"/>
              </a:rPr>
              <a:t>Path.GetTempFileName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using (</a:t>
            </a:r>
            <a:r>
              <a:rPr lang="en-US" sz="3300" dirty="0" err="1">
                <a:solidFill>
                  <a:schemeClr val="accent3"/>
                </a:solidFill>
                <a:latin typeface="Yanone Kaffeesatz Regular" panose="02000000000000000000" pitchFamily="2" charset="0"/>
              </a:rPr>
              <a:t>var</a:t>
            </a:r>
            <a:r>
              <a:rPr lang="en-US" sz="3300" dirty="0">
                <a:solidFill>
                  <a:schemeClr val="accent3"/>
                </a:solidFill>
                <a:latin typeface="Yanone Kaffeesatz Regular" panose="02000000000000000000" pitchFamily="2" charset="0"/>
              </a:rPr>
              <a:t> writer = new </a:t>
            </a:r>
            <a:r>
              <a:rPr lang="en-US" sz="3300" dirty="0" err="1">
                <a:solidFill>
                  <a:schemeClr val="accent3"/>
                </a:solidFill>
                <a:latin typeface="Yanone Kaffeesatz Regular" panose="02000000000000000000" pitchFamily="2" charset="0"/>
              </a:rPr>
              <a:t>StreamWriter</a:t>
            </a:r>
            <a:r>
              <a:rPr lang="en-US" sz="3300" dirty="0">
                <a:solidFill>
                  <a:schemeClr val="accent3"/>
                </a:solidFill>
                <a:latin typeface="Yanone Kaffeesatz Regular" panose="02000000000000000000" pitchFamily="2" charset="0"/>
              </a:rPr>
              <a:t>(</a:t>
            </a:r>
            <a:r>
              <a:rPr lang="en-US" sz="3300" dirty="0" err="1">
                <a:solidFill>
                  <a:schemeClr val="accent3"/>
                </a:solidFill>
                <a:latin typeface="Yanone Kaffeesatz Regular" panose="02000000000000000000" pitchFamily="2" charset="0"/>
              </a:rPr>
              <a:t>randomFileName</a:t>
            </a:r>
            <a:r>
              <a:rPr lang="en-US" sz="3300" dirty="0">
                <a:solidFill>
                  <a:schemeClr val="accent3"/>
                </a:solidFill>
                <a:latin typeface="Yanone Kaffeesatz Regular" panose="02000000000000000000" pitchFamily="2" charset="0"/>
              </a:rPr>
              <a:t>))</a:t>
            </a:r>
          </a:p>
          <a:p>
            <a:r>
              <a:rPr lang="en-US" sz="3300" dirty="0">
                <a:solidFill>
                  <a:schemeClr val="accent3"/>
                </a:solidFill>
                <a:latin typeface="Yanone Kaffeesatz Regular" panose="02000000000000000000" pitchFamily="2" charset="0"/>
              </a:rPr>
              <a:t>   {</a:t>
            </a:r>
          </a:p>
          <a:p>
            <a:r>
              <a:rPr lang="en-US" sz="3300" dirty="0">
                <a:solidFill>
                  <a:schemeClr val="accent3"/>
                </a:solidFill>
                <a:latin typeface="Yanone Kaffeesatz Regular" panose="02000000000000000000" pitchFamily="2" charset="0"/>
              </a:rPr>
              <a:t>      await </a:t>
            </a:r>
            <a:r>
              <a:rPr lang="en-US" sz="3300" dirty="0" err="1">
                <a:solidFill>
                  <a:schemeClr val="accent3"/>
                </a:solidFill>
                <a:latin typeface="Yanone Kaffeesatz Regular" panose="02000000000000000000" pitchFamily="2" charset="0"/>
              </a:rPr>
              <a:t>writer.WriteLineAsync</a:t>
            </a:r>
            <a:r>
              <a:rPr lang="en-US" sz="3300" dirty="0">
                <a:solidFill>
                  <a:schemeClr val="accent3"/>
                </a:solidFill>
                <a:latin typeface="Yanone Kaffeesatz Regular" panose="02000000000000000000" pitchFamily="2" charset="0"/>
              </a:rPr>
              <a:t>(content);</a:t>
            </a:r>
          </a:p>
          <a:p>
            <a:r>
              <a:rPr lang="en-US" sz="3300" dirty="0">
                <a:solidFill>
                  <a:schemeClr val="accent3"/>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a:solidFill>
                  <a:schemeClr val="accent4"/>
                </a:solidFill>
                <a:latin typeface="Yanone Kaffeesatz Regular" panose="02000000000000000000" pitchFamily="2" charset="0"/>
              </a:rPr>
              <a:t>return </a:t>
            </a:r>
            <a:r>
              <a:rPr lang="en-US" sz="3300" dirty="0" err="1">
                <a:solidFill>
                  <a:schemeClr val="accent4"/>
                </a:solidFill>
                <a:latin typeface="Yanone Kaffeesatz Regular" panose="02000000000000000000" pitchFamily="2" charset="0"/>
              </a:rPr>
              <a:t>randomFileName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2117567" y="489736"/>
            <a:ext cx="143340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Ref/Out</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55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Remote Procedure</a:t>
            </a:r>
            <a:endParaRPr lang="de-CH" sz="1100" dirty="0"/>
          </a:p>
        </p:txBody>
      </p:sp>
    </p:spTree>
    <p:extLst>
      <p:ext uri="{BB962C8B-B14F-4D97-AF65-F5344CB8AC3E}">
        <p14:creationId xmlns:p14="http://schemas.microsoft.com/office/powerpoint/2010/main" val="3816299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66503" cy="5386090"/>
            <a:chOff x="1040633" y="1050953"/>
            <a:chExt cx="8466503" cy="5386090"/>
          </a:xfrm>
        </p:grpSpPr>
        <p:sp>
          <p:nvSpPr>
            <p:cNvPr id="2" name="Rectangle 1"/>
            <p:cNvSpPr/>
            <p:nvPr/>
          </p:nvSpPr>
          <p:spPr>
            <a:xfrm>
              <a:off x="3575704" y="1050953"/>
              <a:ext cx="593143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cast</a:t>
              </a:r>
              <a:endParaRPr lang="de-CH" sz="2400" dirty="0"/>
            </a:p>
          </p:txBody>
        </p:sp>
        <p:sp>
          <p:nvSpPr>
            <p:cNvPr id="4" name="Rectangle 3"/>
            <p:cNvSpPr/>
            <p:nvPr/>
          </p:nvSpPr>
          <p:spPr>
            <a:xfrm>
              <a:off x="1040633" y="1702859"/>
              <a:ext cx="2042547"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The die</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4062756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4524315"/>
          </a:xfrm>
          <a:prstGeom prst="rect">
            <a:avLst/>
          </a:prstGeom>
        </p:spPr>
        <p:txBody>
          <a:bodyPr wrap="square">
            <a:spAutoFit/>
          </a:bodyPr>
          <a:lstStyle/>
          <a:p>
            <a:r>
              <a:rPr lang="en-US" sz="3600" dirty="0">
                <a:solidFill>
                  <a:schemeClr val="tx2"/>
                </a:solidFill>
                <a:latin typeface="Yanone Kaffeesatz Regular" panose="02000000000000000000" pitchFamily="2" charset="0"/>
              </a:rPr>
              <a:t>public class </a:t>
            </a:r>
            <a:r>
              <a:rPr lang="en-US" sz="3600" dirty="0" err="1">
                <a:solidFill>
                  <a:schemeClr val="tx2"/>
                </a:solidFill>
                <a:latin typeface="Yanone Kaffeesatz Regular" panose="02000000000000000000" pitchFamily="2" charset="0"/>
              </a:rPr>
              <a:t>SyncClient</a:t>
            </a:r>
            <a:r>
              <a:rPr lang="en-US" sz="3600" dirty="0">
                <a:solidFill>
                  <a:schemeClr val="tx2"/>
                </a:solidFill>
                <a:latin typeface="Yanone Kaffeesatz Regular" panose="02000000000000000000" pitchFamily="2" charset="0"/>
              </a:rPr>
              <a:t> : </a:t>
            </a:r>
            <a:r>
              <a:rPr lang="en-US" sz="3600" dirty="0" err="1">
                <a:solidFill>
                  <a:schemeClr val="tx2"/>
                </a:solidFill>
                <a:latin typeface="Yanone Kaffeesatz Regular" panose="02000000000000000000" pitchFamily="2" charset="0"/>
              </a:rPr>
              <a:t>MarshalByRefObject</a:t>
            </a:r>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public void Run()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var</a:t>
            </a:r>
            <a:r>
              <a:rPr lang="en-US" sz="3600" dirty="0">
                <a:solidFill>
                  <a:schemeClr val="tx2"/>
                </a:solidFill>
                <a:latin typeface="Yanone Kaffeesatz Regular" panose="02000000000000000000" pitchFamily="2" charset="0"/>
              </a:rPr>
              <a:t> service = new </a:t>
            </a:r>
            <a:r>
              <a:rPr lang="en-US" sz="3600" dirty="0" err="1">
                <a:solidFill>
                  <a:schemeClr val="tx2"/>
                </a:solidFill>
                <a:latin typeface="Yanone Kaffeesatz Regular" panose="02000000000000000000" pitchFamily="2" charset="0"/>
              </a:rPr>
              <a:t>RemoteService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service.TimeConsumingRemoteCall</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345103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public </a:t>
            </a:r>
            <a:r>
              <a:rPr lang="en-US" sz="3300" dirty="0" err="1">
                <a:solidFill>
                  <a:schemeClr val="tx2"/>
                </a:solidFill>
                <a:latin typeface="Yanone Kaffeesatz Regular" panose="02000000000000000000" pitchFamily="2" charset="0"/>
              </a:rPr>
              <a:t>async</a:t>
            </a:r>
            <a:r>
              <a:rPr lang="en-US" sz="3300" dirty="0">
                <a:solidFill>
                  <a:schemeClr val="tx2"/>
                </a:solidFill>
                <a:latin typeface="Yanone Kaffeesatz Regular" panose="02000000000000000000" pitchFamily="2" charset="0"/>
              </a:rPr>
              <a:t> Task Run()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service = new </a:t>
            </a:r>
            <a:r>
              <a:rPr lang="en-US" sz="3300" dirty="0" err="1">
                <a:solidFill>
                  <a:schemeClr val="tx2"/>
                </a:solidFill>
                <a:latin typeface="Yanone Kaffeesatz Regular" panose="02000000000000000000" pitchFamily="2" charset="0"/>
              </a:rPr>
              <a:t>RemoteService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Func</a:t>
            </a:r>
            <a:r>
              <a:rPr lang="en-US" sz="3300" dirty="0">
                <a:solidFill>
                  <a:schemeClr val="accent4"/>
                </a:solidFill>
                <a:latin typeface="Yanone Kaffeesatz Regular" panose="02000000000000000000" pitchFamily="2" charset="0"/>
              </a:rPr>
              <a:t>&lt;string&gt; </a:t>
            </a:r>
            <a:r>
              <a:rPr lang="en-US" sz="3300" dirty="0">
                <a:solidFill>
                  <a:schemeClr val="tx2"/>
                </a:solidFill>
                <a:latin typeface="Yanone Kaffeesatz Regular" panose="02000000000000000000" pitchFamily="2" charset="0"/>
              </a:rPr>
              <a:t>call = </a:t>
            </a:r>
            <a:r>
              <a:rPr lang="en-US" sz="3300" dirty="0" err="1">
                <a:solidFill>
                  <a:schemeClr val="tx2"/>
                </a:solidFill>
                <a:latin typeface="Yanone Kaffeesatz Regular" panose="02000000000000000000" pitchFamily="2" charset="0"/>
              </a:rPr>
              <a:t>service.TimeConsumingRemoteCall</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result = </a:t>
            </a:r>
            <a:r>
              <a:rPr lang="en-US" sz="3300" dirty="0">
                <a:solidFill>
                  <a:schemeClr val="accent4"/>
                </a:solidFill>
                <a:latin typeface="Yanone Kaffeesatz Regular" panose="02000000000000000000" pitchFamily="2" charset="0"/>
              </a:rPr>
              <a:t>await </a:t>
            </a:r>
            <a:r>
              <a:rPr lang="en-US" sz="3300" dirty="0" err="1">
                <a:solidFill>
                  <a:schemeClr val="accent4"/>
                </a:solidFill>
                <a:latin typeface="Yanone Kaffeesatz Regular" panose="02000000000000000000" pitchFamily="2" charset="0"/>
              </a:rPr>
              <a:t>Task.Factory</a:t>
            </a:r>
            <a:r>
              <a:rPr lang="en-US" sz="3300" dirty="0">
                <a:solidFill>
                  <a:schemeClr val="accent4"/>
                </a:solidFill>
                <a:latin typeface="Yanone Kaffeesatz Regular" panose="02000000000000000000" pitchFamily="2" charset="0"/>
              </a:rPr>
              <a:t>.</a:t>
            </a:r>
            <a:br>
              <a:rPr lang="en-US" sz="3300" dirty="0">
                <a:solidFill>
                  <a:schemeClr val="accent4"/>
                </a:solidFill>
                <a:latin typeface="Yanone Kaffeesatz Regular" panose="02000000000000000000" pitchFamily="2" charset="0"/>
              </a:rPr>
            </a:br>
            <a:r>
              <a:rPr lang="en-US" sz="3300" dirty="0">
                <a:solidFill>
                  <a:schemeClr val="accent4"/>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FromAsync</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call.BeginInvoke</a:t>
            </a:r>
            <a:r>
              <a:rPr lang="en-US" sz="3300" dirty="0">
                <a:solidFill>
                  <a:schemeClr val="tx2"/>
                </a:solidFill>
                <a:latin typeface="Yanone Kaffeesatz Regular" panose="02000000000000000000" pitchFamily="2" charset="0"/>
              </a:rPr>
              <a:t>, Callback, null)</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203518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3987" y="546795"/>
            <a:ext cx="7790467" cy="5170646"/>
          </a:xfrm>
          <a:prstGeom prst="rect">
            <a:avLst/>
          </a:prstGeom>
        </p:spPr>
        <p:txBody>
          <a:bodyPr wrap="square">
            <a:spAutoFit/>
          </a:bodyPr>
          <a:lstStyle/>
          <a:p>
            <a:r>
              <a:rPr lang="en-US" sz="3300" dirty="0">
                <a:solidFill>
                  <a:schemeClr val="tx2"/>
                </a:solidFill>
                <a:latin typeface="Yanone Kaffeesatz Regular" panose="02000000000000000000" pitchFamily="2" charset="0"/>
              </a:rPr>
              <a:t>public class </a:t>
            </a:r>
            <a:r>
              <a:rPr lang="en-US" sz="3300" dirty="0" err="1">
                <a:solidFill>
                  <a:schemeClr val="tx2"/>
                </a:solidFill>
                <a:latin typeface="Yanone Kaffeesatz Regular" panose="02000000000000000000" pitchFamily="2" charset="0"/>
              </a:rPr>
              <a:t>AsyncClient</a:t>
            </a:r>
            <a:r>
              <a:rPr lang="en-US" sz="3300" dirty="0">
                <a:solidFill>
                  <a:schemeClr val="tx2"/>
                </a:solidFill>
                <a:latin typeface="Yanone Kaffeesatz Regular" panose="02000000000000000000" pitchFamily="2" charset="0"/>
              </a:rPr>
              <a:t> : </a:t>
            </a:r>
            <a:r>
              <a:rPr lang="en-US" sz="3300" dirty="0" err="1">
                <a:solidFill>
                  <a:schemeClr val="tx2"/>
                </a:solidFill>
                <a:latin typeface="Yanone Kaffeesatz Regular" panose="02000000000000000000" pitchFamily="2" charset="0"/>
              </a:rPr>
              <a:t>MarshalByRefObject</a:t>
            </a:r>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OneWay</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public string Callback(</a:t>
            </a:r>
            <a:r>
              <a:rPr lang="en-US" sz="3300" dirty="0" err="1">
                <a:solidFill>
                  <a:schemeClr val="accent4"/>
                </a:solidFill>
                <a:latin typeface="Yanone Kaffeesatz Regular" panose="02000000000000000000" pitchFamily="2" charset="0"/>
              </a:rPr>
              <a:t>IAsyncResult</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 {</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del = (</a:t>
            </a:r>
            <a:r>
              <a:rPr lang="en-US" sz="3300" dirty="0" err="1">
                <a:solidFill>
                  <a:schemeClr val="tx2"/>
                </a:solidFill>
                <a:latin typeface="Yanone Kaffeesatz Regular" panose="02000000000000000000" pitchFamily="2" charset="0"/>
              </a:rPr>
              <a:t>Func</a:t>
            </a:r>
            <a:r>
              <a:rPr lang="en-US" sz="3300" dirty="0">
                <a:solidFill>
                  <a:schemeClr val="tx2"/>
                </a:solidFill>
                <a:latin typeface="Yanone Kaffeesatz Regular" panose="02000000000000000000" pitchFamily="2" charset="0"/>
              </a:rPr>
              <a:t>&lt;string&gt;)((</a:t>
            </a:r>
            <a:r>
              <a:rPr lang="en-US" sz="3300" dirty="0" err="1">
                <a:solidFill>
                  <a:schemeClr val="tx2"/>
                </a:solidFill>
                <a:latin typeface="Yanone Kaffeesatz Regular" panose="02000000000000000000" pitchFamily="2" charset="0"/>
              </a:rPr>
              <a:t>AsyncResult</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AsyncDelegate</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return </a:t>
            </a:r>
            <a:r>
              <a:rPr lang="en-US" sz="3300" dirty="0" err="1">
                <a:solidFill>
                  <a:schemeClr val="tx2"/>
                </a:solidFill>
                <a:latin typeface="Yanone Kaffeesatz Regular" panose="02000000000000000000" pitchFamily="2" charset="0"/>
              </a:rPr>
              <a:t>del.</a:t>
            </a:r>
            <a:r>
              <a:rPr lang="en-US" sz="3300" dirty="0" err="1">
                <a:solidFill>
                  <a:schemeClr val="accent4"/>
                </a:solidFill>
                <a:latin typeface="Yanone Kaffeesatz Regular" panose="02000000000000000000" pitchFamily="2" charset="0"/>
              </a:rPr>
              <a:t>EndInvoke</a:t>
            </a:r>
            <a:r>
              <a:rPr lang="en-US" sz="3300" dirty="0">
                <a:solidFill>
                  <a:schemeClr val="tx2"/>
                </a:solidFill>
                <a:latin typeface="Yanone Kaffeesatz Regular" panose="02000000000000000000" pitchFamily="2" charset="0"/>
              </a:rPr>
              <a:t>(</a:t>
            </a:r>
            <a:r>
              <a:rPr lang="en-US" sz="3300" dirty="0" err="1">
                <a:solidFill>
                  <a:schemeClr val="tx2"/>
                </a:solidFill>
                <a:latin typeface="Yanone Kaffeesatz Regular" panose="02000000000000000000" pitchFamily="2" charset="0"/>
              </a:rPr>
              <a:t>ar</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    }</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20077" y="489736"/>
            <a:ext cx="3028394"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Remote Procedure</a:t>
            </a:r>
          </a:p>
        </p:txBody>
      </p:sp>
      <p:grpSp>
        <p:nvGrpSpPr>
          <p:cNvPr id="14" name="Group 13"/>
          <p:cNvGrpSpPr/>
          <p:nvPr/>
        </p:nvGrpSpPr>
        <p:grpSpPr>
          <a:xfrm>
            <a:off x="-283221" y="2473176"/>
            <a:ext cx="3781261" cy="3858842"/>
            <a:chOff x="145657" y="0"/>
            <a:chExt cx="6858000" cy="6858000"/>
          </a:xfrm>
        </p:grpSpPr>
        <p:pic>
          <p:nvPicPr>
            <p:cNvPr id="15" name="Picture 14"/>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6" name="Rectangle 15"/>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005191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2753391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tx2"/>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86094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8621484" cy="6001643"/>
          </a:xfrm>
          <a:prstGeom prst="rect">
            <a:avLst/>
          </a:prstGeom>
        </p:spPr>
        <p:txBody>
          <a:bodyPr wrap="square">
            <a:spAutoFit/>
          </a:bodyPr>
          <a:lstStyle/>
          <a:p>
            <a:r>
              <a:rPr lang="en-US" sz="3200" dirty="0">
                <a:solidFill>
                  <a:schemeClr val="tx2"/>
                </a:solidFill>
                <a:latin typeface="Yanone Kaffeesatz Regular" panose="02000000000000000000" pitchFamily="2" charset="0"/>
              </a:rPr>
              <a:t> 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static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r>
              <a:rPr lang="en-US" sz="3200" dirty="0" err="1">
                <a:solidFill>
                  <a:schemeClr val="tx2"/>
                </a:solidFill>
                <a:latin typeface="Yanone Kaffeesatz Regular" panose="02000000000000000000" pitchFamily="2" charset="0"/>
              </a:rPr>
              <a:t>ambientState</a:t>
            </a:r>
            <a:r>
              <a:rPr lang="en-US" sz="3200" dirty="0">
                <a:solidFill>
                  <a:schemeClr val="tx2"/>
                </a:solidFill>
                <a:latin typeface="Yanone Kaffeesatz Regular" panose="02000000000000000000" pitchFamily="2" charset="0"/>
              </a:rPr>
              <a:t> =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new </a:t>
            </a:r>
            <a:r>
              <a:rPr lang="en-US" sz="3200" dirty="0" err="1">
                <a:solidFill>
                  <a:schemeClr val="accent4"/>
                </a:solidFill>
                <a:latin typeface="Yanone Kaffeesatz Regular" panose="02000000000000000000" pitchFamily="2" charset="0"/>
              </a:rPr>
              <a:t>AsyncLocal</a:t>
            </a:r>
            <a:r>
              <a:rPr lang="en-US" sz="3200" dirty="0">
                <a:solidFill>
                  <a:schemeClr val="tx2"/>
                </a:solidFill>
                <a:latin typeface="Yanone Kaffeesatz Regular" panose="02000000000000000000" pitchFamily="2" charset="0"/>
              </a:rPr>
              <a:t>&lt;</a:t>
            </a:r>
            <a:r>
              <a:rPr lang="en-US" sz="3200" dirty="0" err="1">
                <a:solidFill>
                  <a:schemeClr val="tx2"/>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&gt;();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static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 = 1;</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void Do() {</a:t>
            </a:r>
          </a:p>
          <a:p>
            <a:r>
              <a:rPr lang="en-US" sz="3200" dirty="0">
                <a:solidFill>
                  <a:schemeClr val="tx2"/>
                </a:solidFill>
                <a:latin typeface="Yanone Kaffeesatz Regular" panose="02000000000000000000" pitchFamily="2" charset="0"/>
              </a:rPr>
              <a:t>      </a:t>
            </a:r>
            <a:r>
              <a:rPr lang="en-US" sz="3200" dirty="0" err="1">
                <a:solidFill>
                  <a:schemeClr val="tx2"/>
                </a:solidFill>
                <a:latin typeface="Yanone Kaffeesatz Regular" panose="02000000000000000000" pitchFamily="2" charset="0"/>
              </a:rPr>
              <a:t>ambientState.Value</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1206274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Func</a:t>
            </a:r>
            <a:r>
              <a:rPr lang="en-US" sz="2800" dirty="0">
                <a:solidFill>
                  <a:schemeClr val="tx2"/>
                </a:solidFill>
                <a:latin typeface="Yanone Kaffeesatz Regular" panose="02000000000000000000" pitchFamily="2" charset="0"/>
              </a:rPr>
              <a:t>&lt;Task&gt;)(</a:t>
            </a:r>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Task.Delay</a:t>
            </a:r>
            <a:r>
              <a:rPr lang="en-US" sz="2800" dirty="0">
                <a:solidFill>
                  <a:schemeClr val="tx2"/>
                </a:solidFill>
                <a:latin typeface="Yanone Kaffeesatz Regular" panose="02000000000000000000" pitchFamily="2" charset="0"/>
              </a:rPr>
              <a:t>(200).</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195646" y="3681129"/>
            <a:ext cx="4192837" cy="2048856"/>
          </a:xfrm>
          <a:prstGeom prst="rect">
            <a:avLst/>
          </a:prstGeom>
        </p:spPr>
      </p:pic>
    </p:spTree>
    <p:extLst>
      <p:ext uri="{BB962C8B-B14F-4D97-AF65-F5344CB8AC3E}">
        <p14:creationId xmlns:p14="http://schemas.microsoft.com/office/powerpoint/2010/main" val="1575211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
        <p:nvSpPr>
          <p:cNvPr id="12" name="Rectangle 11"/>
          <p:cNvSpPr/>
          <p:nvPr/>
        </p:nvSpPr>
        <p:spPr>
          <a:xfrm>
            <a:off x="5202936" y="2038535"/>
            <a:ext cx="6086923" cy="3046988"/>
          </a:xfrm>
          <a:prstGeom prst="rect">
            <a:avLst/>
          </a:prstGeom>
        </p:spPr>
        <p:txBody>
          <a:bodyPr wrap="none">
            <a:spAutoFit/>
          </a:bodyPr>
          <a:lstStyle/>
          <a:p>
            <a:r>
              <a:rPr lang="en-US" sz="4800" dirty="0">
                <a:solidFill>
                  <a:schemeClr val="tx2"/>
                </a:solidFill>
                <a:latin typeface="Yanone Kaffeesatz Regular" panose="02000000000000000000" pitchFamily="2" charset="0"/>
              </a:rPr>
              <a:t>Even better:</a:t>
            </a:r>
            <a:br>
              <a:rPr lang="en-US" sz="4800" dirty="0">
                <a:solidFill>
                  <a:schemeClr val="tx2"/>
                </a:solidFill>
                <a:latin typeface="Yanone Kaffeesatz Regular" panose="02000000000000000000" pitchFamily="2" charset="0"/>
              </a:rPr>
            </a:br>
            <a:r>
              <a:rPr lang="en-US" sz="4800" dirty="0">
                <a:solidFill>
                  <a:schemeClr val="tx2"/>
                </a:solidFill>
                <a:latin typeface="Yanone Kaffeesatz Regular" panose="02000000000000000000" pitchFamily="2" charset="0"/>
              </a:rPr>
              <a:t>Can we change the code so that</a:t>
            </a:r>
          </a:p>
          <a:p>
            <a:r>
              <a:rPr lang="en-US" sz="4800" dirty="0">
                <a:solidFill>
                  <a:schemeClr val="tx2"/>
                </a:solidFill>
                <a:latin typeface="Yanone Kaffeesatz Regular" panose="02000000000000000000" pitchFamily="2" charset="0"/>
              </a:rPr>
              <a:t>we </a:t>
            </a:r>
            <a:r>
              <a:rPr lang="en-US" sz="4800" dirty="0">
                <a:solidFill>
                  <a:schemeClr val="accent4"/>
                </a:solidFill>
                <a:latin typeface="Yanone Kaffeesatz Regular" panose="02000000000000000000" pitchFamily="2" charset="0"/>
              </a:rPr>
              <a:t>float state into methods </a:t>
            </a:r>
            <a:br>
              <a:rPr lang="en-US" sz="4800" dirty="0">
                <a:solidFill>
                  <a:schemeClr val="accent4"/>
                </a:solidFill>
                <a:latin typeface="Yanone Kaffeesatz Regular" panose="02000000000000000000" pitchFamily="2" charset="0"/>
              </a:rPr>
            </a:br>
            <a:r>
              <a:rPr lang="en-US" sz="4800" dirty="0">
                <a:solidFill>
                  <a:schemeClr val="accent4"/>
                </a:solidFill>
                <a:latin typeface="Yanone Kaffeesatz Regular" panose="02000000000000000000" pitchFamily="2" charset="0"/>
              </a:rPr>
              <a:t>that need it</a:t>
            </a:r>
            <a:r>
              <a:rPr lang="en-US" sz="4800" dirty="0">
                <a:solidFill>
                  <a:schemeClr val="tx2"/>
                </a:solidFill>
                <a:latin typeface="Yanone Kaffeesatz Regular" panose="02000000000000000000" pitchFamily="2" charset="0"/>
              </a:rPr>
              <a:t>?</a:t>
            </a:r>
            <a:endParaRPr lang="de-CH" sz="800" dirty="0">
              <a:solidFill>
                <a:schemeClr val="tx2"/>
              </a:solidFill>
            </a:endParaRPr>
          </a:p>
        </p:txBody>
      </p:sp>
    </p:spTree>
    <p:extLst>
      <p:ext uri="{BB962C8B-B14F-4D97-AF65-F5344CB8AC3E}">
        <p14:creationId xmlns:p14="http://schemas.microsoft.com/office/powerpoint/2010/main" val="3899120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97298" y="330375"/>
            <a:ext cx="7394702" cy="3539430"/>
          </a:xfrm>
          <a:prstGeom prst="rect">
            <a:avLst/>
          </a:prstGeom>
        </p:spPr>
        <p:txBody>
          <a:bodyPr wrap="square">
            <a:spAutoFit/>
          </a:bodyPr>
          <a:lstStyle/>
          <a:p>
            <a:r>
              <a:rPr lang="en-US" sz="3200" dirty="0">
                <a:solidFill>
                  <a:schemeClr val="tx2"/>
                </a:solidFill>
                <a:latin typeface="Yanone Kaffeesatz Regular" panose="02000000000000000000" pitchFamily="2" charset="0"/>
              </a:rPr>
              <a:t>class </a:t>
            </a:r>
            <a:r>
              <a:rPr lang="en-US" sz="3200" dirty="0" err="1">
                <a:solidFill>
                  <a:schemeClr val="tx2"/>
                </a:solidFill>
                <a:latin typeface="Yanone Kaffeesatz Regular" panose="02000000000000000000" pitchFamily="2" charset="0"/>
              </a:rPr>
              <a:t>ClassWithAmbientState</a:t>
            </a:r>
            <a:r>
              <a:rPr lang="en-US" sz="3200" dirty="0">
                <a:solidFill>
                  <a:schemeClr val="tx2"/>
                </a:solidFill>
                <a:latin typeface="Yanone Kaffeesatz Regular" panose="02000000000000000000" pitchFamily="2" charset="0"/>
              </a:rPr>
              <a:t> {</a:t>
            </a:r>
          </a:p>
          <a:p>
            <a:endParaRPr lang="en-US" sz="3200" dirty="0">
              <a:solidFill>
                <a:schemeClr val="tx2"/>
              </a:solidFill>
              <a:latin typeface="Yanone Kaffeesatz Regular" panose="02000000000000000000" pitchFamily="2" charset="0"/>
            </a:endParaRPr>
          </a:p>
          <a:p>
            <a:r>
              <a:rPr lang="en-US" sz="3200" dirty="0">
                <a:solidFill>
                  <a:schemeClr val="tx2"/>
                </a:solidFill>
                <a:latin typeface="Yanone Kaffeesatz Regular" panose="02000000000000000000" pitchFamily="2" charset="0"/>
              </a:rPr>
              <a:t>   public </a:t>
            </a:r>
            <a:r>
              <a:rPr lang="en-US" sz="3200" dirty="0" err="1">
                <a:solidFill>
                  <a:schemeClr val="accent4"/>
                </a:solidFill>
                <a:latin typeface="Yanone Kaffeesatz Regular" panose="02000000000000000000" pitchFamily="2" charset="0"/>
              </a:rPr>
              <a:t>int</a:t>
            </a:r>
            <a:r>
              <a:rPr lang="en-US" sz="3200" dirty="0">
                <a:solidFill>
                  <a:schemeClr val="tx2"/>
                </a:solidFill>
                <a:latin typeface="Yanone Kaffeesatz Regular" panose="02000000000000000000" pitchFamily="2" charset="0"/>
              </a:rPr>
              <a:t> Do(</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a:t>
            </a:r>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current++;</a:t>
            </a:r>
          </a:p>
          <a:p>
            <a:r>
              <a:rPr lang="en-US" sz="3200" dirty="0">
                <a:solidFill>
                  <a:schemeClr val="tx2"/>
                </a:solidFill>
                <a:latin typeface="Yanone Kaffeesatz Regular" panose="02000000000000000000" pitchFamily="2" charset="0"/>
              </a:rPr>
              <a:t>      return current;</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a:t>
            </a:r>
            <a:endParaRPr lang="de-CH" sz="32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3698546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13412" y="489736"/>
            <a:ext cx="7306745" cy="6001643"/>
          </a:xfrm>
          <a:prstGeom prst="rect">
            <a:avLst/>
          </a:prstGeom>
        </p:spPr>
        <p:txBody>
          <a:bodyPr wrap="square">
            <a:spAutoFit/>
          </a:bodyPr>
          <a:lstStyle/>
          <a:p>
            <a:r>
              <a:rPr lang="en-US" sz="3200" dirty="0" err="1">
                <a:solidFill>
                  <a:schemeClr val="tx2"/>
                </a:solidFill>
                <a:latin typeface="Yanone Kaffeesatz Regular" panose="02000000000000000000" pitchFamily="2" charset="0"/>
              </a:rPr>
              <a:t>var</a:t>
            </a:r>
            <a:r>
              <a:rPr lang="en-US" sz="3200" dirty="0">
                <a:solidFill>
                  <a:schemeClr val="tx2"/>
                </a:solidFill>
                <a:latin typeface="Yanone Kaffeesatz Regular" panose="02000000000000000000" pitchFamily="2" charset="0"/>
              </a:rPr>
              <a:t> instance = new </a:t>
            </a:r>
            <a:r>
              <a:rPr lang="en-US" sz="3200" dirty="0" err="1">
                <a:solidFill>
                  <a:schemeClr val="tx2"/>
                </a:solidFill>
                <a:latin typeface="Yanone Kaffeesatz Regular" panose="02000000000000000000" pitchFamily="2" charset="0"/>
              </a:rPr>
              <a:t>ClassWithFloatingState</a:t>
            </a:r>
            <a:r>
              <a:rPr lang="en-US" sz="3200" dirty="0">
                <a:solidFill>
                  <a:schemeClr val="tx2"/>
                </a:solidFill>
                <a:latin typeface="Yanone Kaffeesatz Regular" panose="02000000000000000000" pitchFamily="2" charset="0"/>
              </a:rPr>
              <a:t>();</a:t>
            </a:r>
          </a:p>
          <a:p>
            <a:endParaRPr lang="en-US" sz="3200" dirty="0">
              <a:solidFill>
                <a:schemeClr val="tx2"/>
              </a:solidFill>
              <a:latin typeface="Yanone Kaffeesatz Regular" panose="02000000000000000000" pitchFamily="2" charset="0"/>
            </a:endParaRPr>
          </a:p>
          <a:p>
            <a:r>
              <a:rPr lang="en-US" sz="3200" dirty="0" err="1">
                <a:solidFill>
                  <a:schemeClr val="accent3"/>
                </a:solidFill>
                <a:latin typeface="Yanone Kaffeesatz Regular" panose="02000000000000000000" pitchFamily="2" charset="0"/>
              </a:rPr>
              <a:t>var</a:t>
            </a:r>
            <a:r>
              <a:rPr lang="en-US" sz="3200" dirty="0">
                <a:solidFill>
                  <a:schemeClr val="accent3"/>
                </a:solidFill>
                <a:latin typeface="Yanone Kaffeesatz Regular" panose="02000000000000000000" pitchFamily="2" charset="0"/>
              </a:rPr>
              <a:t> tasks = new Task[3];</a:t>
            </a:r>
          </a:p>
          <a:p>
            <a:r>
              <a:rPr lang="en-US" sz="3200" dirty="0">
                <a:solidFill>
                  <a:schemeClr val="accent3"/>
                </a:solidFill>
                <a:latin typeface="Yanone Kaffeesatz Regular" panose="02000000000000000000" pitchFamily="2" charset="0"/>
              </a:rPr>
              <a:t>for (</a:t>
            </a:r>
            <a:r>
              <a:rPr lang="en-US" sz="3200" dirty="0" err="1">
                <a:solidFill>
                  <a:schemeClr val="accent3"/>
                </a:solidFill>
                <a:latin typeface="Yanone Kaffeesatz Regular" panose="02000000000000000000" pitchFamily="2" charset="0"/>
              </a:rPr>
              <a:t>int</a:t>
            </a:r>
            <a:r>
              <a:rPr lang="en-US" sz="3200" dirty="0">
                <a:solidFill>
                  <a:schemeClr val="accent3"/>
                </a:solidFill>
                <a:latin typeface="Yanone Kaffeesatz Regular" panose="02000000000000000000" pitchFamily="2" charset="0"/>
              </a:rPr>
              <a:t>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0;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&lt; 3; </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   tasks[</a:t>
            </a:r>
            <a:r>
              <a:rPr lang="en-US" sz="3200" dirty="0" err="1">
                <a:solidFill>
                  <a:schemeClr val="accent3"/>
                </a:solidFill>
                <a:latin typeface="Yanone Kaffeesatz Regular" panose="02000000000000000000" pitchFamily="2" charset="0"/>
              </a:rPr>
              <a:t>i</a:t>
            </a:r>
            <a:r>
              <a:rPr lang="en-US" sz="3200" dirty="0">
                <a:solidFill>
                  <a:schemeClr val="accent3"/>
                </a:solidFill>
                <a:latin typeface="Yanone Kaffeesatz Regular" panose="02000000000000000000" pitchFamily="2" charset="0"/>
              </a:rPr>
              <a:t>] = ((</a:t>
            </a:r>
            <a:r>
              <a:rPr lang="en-US" sz="3200" dirty="0" err="1">
                <a:solidFill>
                  <a:schemeClr val="accent3"/>
                </a:solidFill>
                <a:latin typeface="Yanone Kaffeesatz Regular" panose="02000000000000000000" pitchFamily="2" charset="0"/>
              </a:rPr>
              <a:t>Func</a:t>
            </a:r>
            <a:r>
              <a:rPr lang="en-US" sz="3200" dirty="0">
                <a:solidFill>
                  <a:schemeClr val="accent3"/>
                </a:solidFill>
                <a:latin typeface="Yanone Kaffeesatz Regular" panose="02000000000000000000" pitchFamily="2" charset="0"/>
              </a:rPr>
              <a:t>&lt;Task&gt;)(</a:t>
            </a:r>
            <a:r>
              <a:rPr lang="en-US" sz="3200" dirty="0" err="1">
                <a:solidFill>
                  <a:schemeClr val="accent3"/>
                </a:solidFill>
                <a:latin typeface="Yanone Kaffeesatz Regular" panose="02000000000000000000" pitchFamily="2" charset="0"/>
              </a:rPr>
              <a:t>async</a:t>
            </a:r>
            <a:r>
              <a:rPr lang="en-US" sz="3200" dirty="0">
                <a:solidFill>
                  <a:schemeClr val="accent3"/>
                </a:solidFill>
                <a:latin typeface="Yanone Kaffeesatz Regular" panose="02000000000000000000" pitchFamily="2" charset="0"/>
              </a:rPr>
              <a:t> () =&gt; {</a:t>
            </a:r>
          </a:p>
          <a:p>
            <a:r>
              <a:rPr lang="en-US" sz="3200" dirty="0">
                <a:solidFill>
                  <a:schemeClr val="accent3"/>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int</a:t>
            </a:r>
            <a:r>
              <a:rPr lang="en-US" sz="3200" dirty="0">
                <a:solidFill>
                  <a:schemeClr val="accent4"/>
                </a:solidFill>
                <a:latin typeface="Yanone Kaffeesatz Regular" panose="02000000000000000000" pitchFamily="2" charset="0"/>
              </a:rPr>
              <a:t> current = 1;</a:t>
            </a:r>
          </a:p>
          <a:p>
            <a:r>
              <a:rPr lang="en-US" sz="3200" dirty="0">
                <a:solidFill>
                  <a:schemeClr val="tx2"/>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current =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tx2"/>
                </a:solidFill>
                <a:latin typeface="Yanone Kaffeesatz Regular" panose="02000000000000000000" pitchFamily="2" charset="0"/>
              </a:rPr>
              <a:t>      await </a:t>
            </a:r>
            <a:r>
              <a:rPr lang="en-US" sz="3200" dirty="0" err="1">
                <a:solidFill>
                  <a:schemeClr val="tx2"/>
                </a:solidFill>
                <a:latin typeface="Yanone Kaffeesatz Regular" panose="02000000000000000000" pitchFamily="2" charset="0"/>
              </a:rPr>
              <a:t>Task.Delay</a:t>
            </a:r>
            <a:r>
              <a:rPr lang="en-US" sz="3200" dirty="0">
                <a:solidFill>
                  <a:schemeClr val="tx2"/>
                </a:solidFill>
                <a:latin typeface="Yanone Kaffeesatz Regular" panose="02000000000000000000" pitchFamily="2" charset="0"/>
              </a:rPr>
              <a:t>(200).</a:t>
            </a:r>
            <a:r>
              <a:rPr lang="en-US" sz="3200" dirty="0" err="1">
                <a:solidFill>
                  <a:schemeClr val="tx2"/>
                </a:solidFill>
                <a:latin typeface="Yanone Kaffeesatz Regular" panose="02000000000000000000" pitchFamily="2" charset="0"/>
              </a:rPr>
              <a:t>ConfigureAwait</a:t>
            </a:r>
            <a:r>
              <a:rPr lang="en-US" sz="3200" dirty="0">
                <a:solidFill>
                  <a:schemeClr val="tx2"/>
                </a:solidFill>
                <a:latin typeface="Yanone Kaffeesatz Regular" panose="02000000000000000000" pitchFamily="2" charset="0"/>
              </a:rPr>
              <a:t>(false);</a:t>
            </a:r>
          </a:p>
          <a:p>
            <a:r>
              <a:rPr lang="en-US" sz="3200" dirty="0">
                <a:solidFill>
                  <a:schemeClr val="tx2"/>
                </a:solidFill>
                <a:latin typeface="Yanone Kaffeesatz Regular" panose="02000000000000000000" pitchFamily="2" charset="0"/>
              </a:rPr>
              <a:t>      </a:t>
            </a:r>
            <a:r>
              <a:rPr lang="en-US" sz="3200" dirty="0" err="1">
                <a:solidFill>
                  <a:schemeClr val="accent4"/>
                </a:solidFill>
                <a:latin typeface="Yanone Kaffeesatz Regular" panose="02000000000000000000" pitchFamily="2" charset="0"/>
              </a:rPr>
              <a:t>instance.Do</a:t>
            </a:r>
            <a:r>
              <a:rPr lang="en-US" sz="3200" dirty="0">
                <a:solidFill>
                  <a:schemeClr val="accent4"/>
                </a:solidFill>
                <a:latin typeface="Yanone Kaffeesatz Regular" panose="02000000000000000000" pitchFamily="2" charset="0"/>
              </a:rPr>
              <a:t>(current)</a:t>
            </a:r>
            <a:r>
              <a:rPr lang="en-US" sz="3200" dirty="0">
                <a:solidFill>
                  <a:schemeClr val="tx2"/>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   }))();</a:t>
            </a:r>
          </a:p>
          <a:p>
            <a:r>
              <a:rPr lang="en-US" sz="3200" dirty="0">
                <a:solidFill>
                  <a:schemeClr val="accent3"/>
                </a:solidFill>
                <a:latin typeface="Yanone Kaffeesatz Regular" panose="02000000000000000000" pitchFamily="2" charset="0"/>
              </a:rPr>
              <a:t>}</a:t>
            </a:r>
          </a:p>
          <a:p>
            <a:r>
              <a:rPr lang="en-US" sz="3200" dirty="0">
                <a:solidFill>
                  <a:schemeClr val="accent3"/>
                </a:solidFill>
                <a:latin typeface="Yanone Kaffeesatz Regular" panose="02000000000000000000" pitchFamily="2" charset="0"/>
              </a:rPr>
              <a:t>await </a:t>
            </a:r>
            <a:r>
              <a:rPr lang="en-US" sz="3200" dirty="0" err="1">
                <a:solidFill>
                  <a:schemeClr val="accent3"/>
                </a:solidFill>
                <a:latin typeface="Yanone Kaffeesatz Regular" panose="02000000000000000000" pitchFamily="2" charset="0"/>
              </a:rPr>
              <a:t>Task.WhenAll</a:t>
            </a:r>
            <a:r>
              <a:rPr lang="en-US" sz="3200" dirty="0">
                <a:solidFill>
                  <a:schemeClr val="accent3"/>
                </a:solidFill>
                <a:latin typeface="Yanone Kaffeesatz Regular" panose="02000000000000000000" pitchFamily="2" charset="0"/>
              </a:rPr>
              <a:t>(tasks);</a:t>
            </a:r>
            <a:endParaRPr lang="de-CH" sz="32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7" name="Group 6"/>
          <p:cNvGrpSpPr/>
          <p:nvPr/>
        </p:nvGrpSpPr>
        <p:grpSpPr>
          <a:xfrm>
            <a:off x="-283221" y="2473176"/>
            <a:ext cx="3781261" cy="3858842"/>
            <a:chOff x="145657" y="0"/>
            <a:chExt cx="6858000" cy="6858000"/>
          </a:xfrm>
        </p:grpSpPr>
        <p:pic>
          <p:nvPicPr>
            <p:cNvPr id="8" name="Picture 7"/>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0" name="Rectangle 9"/>
            <p:cNvSpPr/>
            <p:nvPr/>
          </p:nvSpPr>
          <p:spPr>
            <a:xfrm>
              <a:off x="3646761" y="130075"/>
              <a:ext cx="1878721"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Fix it</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434606" y="4685355"/>
            <a:ext cx="3757394" cy="1878697"/>
          </a:xfrm>
          <a:prstGeom prst="rect">
            <a:avLst/>
          </a:prstGeom>
        </p:spPr>
      </p:pic>
    </p:spTree>
    <p:extLst>
      <p:ext uri="{BB962C8B-B14F-4D97-AF65-F5344CB8AC3E}">
        <p14:creationId xmlns:p14="http://schemas.microsoft.com/office/powerpoint/2010/main" val="2014017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javascript</a:t>
            </a:r>
            <a:endParaRPr lang="de-CH" sz="1400" dirty="0"/>
          </a:p>
        </p:txBody>
      </p:sp>
      <p:sp>
        <p:nvSpPr>
          <p:cNvPr id="7" name="Rectangle 6"/>
          <p:cNvSpPr/>
          <p:nvPr/>
        </p:nvSpPr>
        <p:spPr>
          <a:xfrm>
            <a:off x="5433500" y="1297713"/>
            <a:ext cx="6654135" cy="4401205"/>
          </a:xfrm>
          <a:prstGeom prst="rect">
            <a:avLst/>
          </a:prstGeom>
        </p:spPr>
        <p:txBody>
          <a:bodyPr wrap="square">
            <a:spAutoFit/>
          </a:bodyPr>
          <a:lstStyle/>
          <a:p>
            <a:r>
              <a:rPr lang="de-CH" sz="2800" dirty="0">
                <a:solidFill>
                  <a:schemeClr val="accent4"/>
                </a:solidFill>
                <a:latin typeface="Yanone Kaffeesatz Regular" panose="02000000000000000000" pitchFamily="2" charset="0"/>
              </a:rPr>
              <a:t>async</a:t>
            </a:r>
            <a:r>
              <a:rPr lang="de-CH" sz="2800" dirty="0">
                <a:solidFill>
                  <a:schemeClr val="tx2"/>
                </a:solidFill>
                <a:latin typeface="Yanone Kaffeesatz Regular" panose="02000000000000000000" pitchFamily="2" charset="0"/>
              </a:rPr>
              <a:t> function chainAnimationsPromise(elem, animations) {</a:t>
            </a:r>
          </a:p>
          <a:p>
            <a:r>
              <a:rPr lang="de-CH" sz="2800" dirty="0">
                <a:solidFill>
                  <a:schemeClr val="tx2"/>
                </a:solidFill>
                <a:latin typeface="Yanone Kaffeesatz Regular" panose="02000000000000000000" pitchFamily="2" charset="0"/>
              </a:rPr>
              <a:t>        let ret = null;</a:t>
            </a:r>
          </a:p>
          <a:p>
            <a:r>
              <a:rPr lang="de-CH" sz="2800" dirty="0">
                <a:solidFill>
                  <a:schemeClr val="tx2"/>
                </a:solidFill>
                <a:latin typeface="Yanone Kaffeesatz Regular" panose="02000000000000000000" pitchFamily="2" charset="0"/>
              </a:rPr>
              <a:t>        try {</a:t>
            </a:r>
          </a:p>
          <a:p>
            <a:r>
              <a:rPr lang="de-CH" sz="2800" dirty="0">
                <a:solidFill>
                  <a:schemeClr val="tx2"/>
                </a:solidFill>
                <a:latin typeface="Yanone Kaffeesatz Regular" panose="02000000000000000000" pitchFamily="2" charset="0"/>
              </a:rPr>
              <a:t>        for(const anim of animations) {</a:t>
            </a:r>
          </a:p>
          <a:p>
            <a:r>
              <a:rPr lang="de-CH" sz="2800" dirty="0">
                <a:solidFill>
                  <a:schemeClr val="tx2"/>
                </a:solidFill>
                <a:latin typeface="Yanone Kaffeesatz Regular" panose="02000000000000000000" pitchFamily="2" charset="0"/>
              </a:rPr>
              <a:t>             ret = </a:t>
            </a:r>
            <a:r>
              <a:rPr lang="de-CH" sz="2800" dirty="0">
                <a:solidFill>
                  <a:schemeClr val="accent4"/>
                </a:solidFill>
                <a:latin typeface="Yanone Kaffeesatz Regular" panose="02000000000000000000" pitchFamily="2" charset="0"/>
              </a:rPr>
              <a:t>await</a:t>
            </a:r>
            <a:r>
              <a:rPr lang="de-CH" sz="2800" dirty="0">
                <a:solidFill>
                  <a:schemeClr val="tx2"/>
                </a:solidFill>
                <a:latin typeface="Yanone Kaffeesatz Regular" panose="02000000000000000000" pitchFamily="2" charset="0"/>
              </a:rPr>
              <a:t> anim(elem);</a:t>
            </a:r>
          </a:p>
          <a:p>
            <a:r>
              <a:rPr lang="de-CH" sz="2800" dirty="0">
                <a:solidFill>
                  <a:schemeClr val="tx2"/>
                </a:solidFill>
                <a:latin typeface="Yanone Kaffeesatz Regular" panose="02000000000000000000" pitchFamily="2" charset="0"/>
              </a:rPr>
              <a:t>        }</a:t>
            </a:r>
          </a:p>
          <a:p>
            <a:r>
              <a:rPr lang="de-CH" sz="2800" dirty="0">
                <a:solidFill>
                  <a:schemeClr val="tx2"/>
                </a:solidFill>
                <a:latin typeface="Yanone Kaffeesatz Regular" panose="02000000000000000000" pitchFamily="2" charset="0"/>
              </a:rPr>
              <a:t>        catch(e) { /* ignore and keep going */ }</a:t>
            </a:r>
          </a:p>
          <a:p>
            <a:r>
              <a:rPr lang="de-CH" sz="2800" dirty="0">
                <a:solidFill>
                  <a:schemeClr val="tx2"/>
                </a:solidFill>
                <a:latin typeface="Yanone Kaffeesatz Regular" panose="02000000000000000000" pitchFamily="2" charset="0"/>
              </a:rPr>
              <a:t>        return ret;</a:t>
            </a:r>
          </a:p>
          <a:p>
            <a:r>
              <a:rPr lang="de-CH" sz="2800" dirty="0">
                <a:solidFill>
                  <a:schemeClr val="tx2"/>
                </a:solidFill>
                <a:latin typeface="Yanone Kaffeesatz Regular" panose="02000000000000000000" pitchFamily="2" charset="0"/>
              </a:rPr>
              <a:t> }</a:t>
            </a:r>
          </a:p>
        </p:txBody>
      </p:sp>
      <p:sp>
        <p:nvSpPr>
          <p:cNvPr id="8" name="Rectangle 7"/>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ES2015</a:t>
            </a:r>
          </a:p>
        </p:txBody>
      </p:sp>
      <p:sp>
        <p:nvSpPr>
          <p:cNvPr id="5" name="Rectangle 4"/>
          <p:cNvSpPr/>
          <p:nvPr/>
        </p:nvSpPr>
        <p:spPr>
          <a:xfrm>
            <a:off x="454575" y="5846434"/>
            <a:ext cx="5585183" cy="830997"/>
          </a:xfrm>
          <a:prstGeom prst="rect">
            <a:avLst/>
          </a:prstGeom>
        </p:spPr>
        <p:txBody>
          <a:bodyPr wrap="none">
            <a:spAutoFit/>
          </a:bodyPr>
          <a:lstStyle/>
          <a:p>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-syntax-</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functions</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npm</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install</a:t>
            </a:r>
            <a:r>
              <a:rPr lang="de-CH" sz="2400" dirty="0">
                <a:solidFill>
                  <a:schemeClr val="accent3"/>
                </a:solidFill>
                <a:latin typeface="Yanone Kaffeesatz Regular" panose="02000000000000000000" pitchFamily="2" charset="0"/>
              </a:rPr>
              <a:t> </a:t>
            </a:r>
            <a:r>
              <a:rPr lang="de-CH" sz="2400" dirty="0" err="1">
                <a:solidFill>
                  <a:schemeClr val="accent3"/>
                </a:solidFill>
                <a:latin typeface="Yanone Kaffeesatz Regular" panose="02000000000000000000" pitchFamily="2" charset="0"/>
              </a:rPr>
              <a:t>babel</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plugin</a:t>
            </a:r>
            <a:r>
              <a:rPr lang="de-CH" sz="2400" dirty="0">
                <a:solidFill>
                  <a:schemeClr val="accent3"/>
                </a:solidFill>
                <a:latin typeface="Yanone Kaffeesatz Regular" panose="02000000000000000000" pitchFamily="2" charset="0"/>
              </a:rPr>
              <a:t>-transform-</a:t>
            </a:r>
            <a:r>
              <a:rPr lang="de-CH" sz="2400" dirty="0" err="1">
                <a:solidFill>
                  <a:schemeClr val="accent3"/>
                </a:solidFill>
                <a:latin typeface="Yanone Kaffeesatz Regular" panose="02000000000000000000" pitchFamily="2" charset="0"/>
              </a:rPr>
              <a:t>async</a:t>
            </a:r>
            <a:r>
              <a:rPr lang="de-CH" sz="2400" dirty="0">
                <a:solidFill>
                  <a:schemeClr val="accent3"/>
                </a:solidFill>
                <a:latin typeface="Yanone Kaffeesatz Regular" panose="02000000000000000000" pitchFamily="2" charset="0"/>
              </a:rPr>
              <a:t>-</a:t>
            </a:r>
            <a:r>
              <a:rPr lang="de-CH" sz="2400" dirty="0" err="1">
                <a:solidFill>
                  <a:schemeClr val="accent3"/>
                </a:solidFill>
                <a:latin typeface="Yanone Kaffeesatz Regular" panose="02000000000000000000" pitchFamily="2" charset="0"/>
              </a:rPr>
              <a:t>to</a:t>
            </a:r>
            <a:r>
              <a:rPr lang="de-CH" sz="2400" dirty="0">
                <a:solidFill>
                  <a:schemeClr val="accent3"/>
                </a:solidFill>
                <a:latin typeface="Yanone Kaffeesatz Regular" panose="02000000000000000000" pitchFamily="2" charset="0"/>
              </a:rPr>
              <a:t>-generator</a:t>
            </a:r>
          </a:p>
        </p:txBody>
      </p:sp>
    </p:spTree>
    <p:extLst>
      <p:ext uri="{BB962C8B-B14F-4D97-AF65-F5344CB8AC3E}">
        <p14:creationId xmlns:p14="http://schemas.microsoft.com/office/powerpoint/2010/main" val="40235826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64848" y="1069156"/>
            <a:ext cx="2333297" cy="4461348"/>
            <a:chOff x="1292772" y="1330610"/>
            <a:chExt cx="2301766" cy="3985522"/>
          </a:xfrm>
        </p:grpSpPr>
        <p:sp>
          <p:nvSpPr>
            <p:cNvPr id="2" name="Rounded Rectangle 1"/>
            <p:cNvSpPr/>
            <p:nvPr/>
          </p:nvSpPr>
          <p:spPr>
            <a:xfrm>
              <a:off x="1292772" y="1330610"/>
              <a:ext cx="2301766" cy="398552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Oval 2"/>
            <p:cNvSpPr/>
            <p:nvPr/>
          </p:nvSpPr>
          <p:spPr>
            <a:xfrm>
              <a:off x="1723655" y="3613456"/>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Oval 3"/>
            <p:cNvSpPr/>
            <p:nvPr/>
          </p:nvSpPr>
          <p:spPr>
            <a:xfrm>
              <a:off x="2083655" y="3973456"/>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1589164" y="1639614"/>
              <a:ext cx="1721595" cy="175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2" name="Group 11"/>
          <p:cNvGrpSpPr/>
          <p:nvPr/>
        </p:nvGrpSpPr>
        <p:grpSpPr>
          <a:xfrm>
            <a:off x="4323205" y="955664"/>
            <a:ext cx="5471485" cy="4688332"/>
            <a:chOff x="4077263" y="842172"/>
            <a:chExt cx="5471485" cy="4688332"/>
          </a:xfrm>
        </p:grpSpPr>
        <p:sp>
          <p:nvSpPr>
            <p:cNvPr id="7" name="Rectangle 6"/>
            <p:cNvSpPr/>
            <p:nvPr/>
          </p:nvSpPr>
          <p:spPr>
            <a:xfrm>
              <a:off x="4548836" y="3960844"/>
              <a:ext cx="4999912"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b</a:t>
              </a:r>
              <a:r>
                <a:rPr lang="en-US" sz="5400" dirty="0">
                  <a:solidFill>
                    <a:schemeClr val="tx2"/>
                  </a:solidFill>
                  <a:latin typeface="Yanone Kaffeesatz Regular" panose="02000000000000000000" pitchFamily="2" charset="0"/>
                </a:rPr>
                <a:t>ring together</a:t>
              </a:r>
              <a:endParaRPr lang="de-CH" sz="900" dirty="0">
                <a:solidFill>
                  <a:schemeClr val="tx2"/>
                </a:solidFill>
              </a:endParaRPr>
            </a:p>
          </p:txBody>
        </p:sp>
        <p:sp>
          <p:nvSpPr>
            <p:cNvPr id="8" name="Rectangle 7"/>
            <p:cNvSpPr/>
            <p:nvPr/>
          </p:nvSpPr>
          <p:spPr>
            <a:xfrm>
              <a:off x="4648801" y="842172"/>
              <a:ext cx="1928733"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i</a:t>
              </a:r>
              <a:r>
                <a:rPr lang="en-US" sz="5400" dirty="0">
                  <a:solidFill>
                    <a:schemeClr val="tx2"/>
                  </a:solidFill>
                  <a:latin typeface="Yanone Kaffeesatz Regular" panose="02000000000000000000" pitchFamily="2" charset="0"/>
                </a:rPr>
                <a:t>dentify</a:t>
              </a:r>
              <a:endParaRPr lang="en-US" dirty="0">
                <a:solidFill>
                  <a:schemeClr val="tx2"/>
                </a:solidFill>
                <a:latin typeface="Yanone Kaffeesatz Regular" panose="02000000000000000000" pitchFamily="2" charset="0"/>
              </a:endParaRPr>
            </a:p>
          </p:txBody>
        </p:sp>
        <p:sp>
          <p:nvSpPr>
            <p:cNvPr id="9" name="Rectangle 8"/>
            <p:cNvSpPr/>
            <p:nvPr/>
          </p:nvSpPr>
          <p:spPr>
            <a:xfrm>
              <a:off x="4077263" y="1881729"/>
              <a:ext cx="1939955" cy="1569660"/>
            </a:xfrm>
            <a:prstGeom prst="rect">
              <a:avLst/>
            </a:prstGeom>
          </p:spPr>
          <p:txBody>
            <a:bodyPr wrap="none">
              <a:spAutoFit/>
            </a:bodyPr>
            <a:lstStyle/>
            <a:p>
              <a:r>
                <a:rPr lang="en-US" sz="5400" dirty="0" err="1">
                  <a:solidFill>
                    <a:schemeClr val="tx2"/>
                  </a:solidFill>
                  <a:latin typeface="Yanone Kaffeesatz Regular" panose="02000000000000000000" pitchFamily="2" charset="0"/>
                </a:rPr>
                <a:t>Ex</a:t>
              </a:r>
              <a:r>
                <a:rPr lang="en-US" sz="9600" dirty="0" err="1">
                  <a:solidFill>
                    <a:schemeClr val="tx2"/>
                  </a:solidFill>
                  <a:latin typeface="Yanone Kaffeesatz Regular" panose="02000000000000000000" pitchFamily="2" charset="0"/>
                </a:rPr>
                <a:t>P</a:t>
              </a:r>
              <a:r>
                <a:rPr lang="en-US" sz="5400" dirty="0" err="1">
                  <a:solidFill>
                    <a:schemeClr val="tx2"/>
                  </a:solidFill>
                  <a:latin typeface="Yanone Kaffeesatz Regular" panose="02000000000000000000" pitchFamily="2" charset="0"/>
                </a:rPr>
                <a:t>lore</a:t>
              </a:r>
              <a:endParaRPr lang="en-US" sz="5400" dirty="0">
                <a:solidFill>
                  <a:schemeClr val="tx2"/>
                </a:solidFill>
                <a:latin typeface="Yanone Kaffeesatz Regular" panose="02000000000000000000" pitchFamily="2" charset="0"/>
              </a:endParaRPr>
            </a:p>
          </p:txBody>
        </p:sp>
        <p:sp>
          <p:nvSpPr>
            <p:cNvPr id="10" name="Rectangle 9"/>
            <p:cNvSpPr/>
            <p:nvPr/>
          </p:nvSpPr>
          <p:spPr>
            <a:xfrm>
              <a:off x="4548836" y="2795164"/>
              <a:ext cx="2420856"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o</a:t>
              </a:r>
              <a:r>
                <a:rPr lang="en-US" sz="5400" dirty="0">
                  <a:solidFill>
                    <a:schemeClr val="tx2"/>
                  </a:solidFill>
                  <a:latin typeface="Yanone Kaffeesatz Regular" panose="02000000000000000000" pitchFamily="2" charset="0"/>
                </a:rPr>
                <a:t>vercome</a:t>
              </a:r>
            </a:p>
          </p:txBody>
        </p:sp>
      </p:grpSp>
    </p:spTree>
    <p:extLst>
      <p:ext uri="{BB962C8B-B14F-4D97-AF65-F5344CB8AC3E}">
        <p14:creationId xmlns:p14="http://schemas.microsoft.com/office/powerpoint/2010/main" val="3651698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7584" y="1283074"/>
            <a:ext cx="3357526" cy="429185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 name="Straight Arrow Connector 2"/>
          <p:cNvCxnSpPr/>
          <p:nvPr/>
        </p:nvCxnSpPr>
        <p:spPr>
          <a:xfrm flipH="1" flipV="1">
            <a:off x="9863960" y="3675993"/>
            <a:ext cx="13137" cy="17473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787584" y="491106"/>
            <a:ext cx="2814674" cy="707886"/>
          </a:xfrm>
          <a:prstGeom prst="rect">
            <a:avLst/>
          </a:prstGeom>
        </p:spPr>
        <p:txBody>
          <a:bodyPr wrap="square">
            <a:spAutoFit/>
          </a:bodyPr>
          <a:lstStyle/>
          <a:p>
            <a:r>
              <a:rPr lang="en-US" sz="4000" dirty="0">
                <a:solidFill>
                  <a:schemeClr val="accent2"/>
                </a:solidFill>
                <a:latin typeface="Yanone Kaffeesatz Regular" panose="02000000000000000000" pitchFamily="2" charset="0"/>
              </a:rPr>
              <a:t>High-level</a:t>
            </a:r>
            <a:endParaRPr lang="de-CH" sz="500" dirty="0"/>
          </a:p>
        </p:txBody>
      </p:sp>
      <p:sp>
        <p:nvSpPr>
          <p:cNvPr id="5" name="Rectangle 4"/>
          <p:cNvSpPr/>
          <p:nvPr/>
        </p:nvSpPr>
        <p:spPr>
          <a:xfrm>
            <a:off x="7330436" y="5574926"/>
            <a:ext cx="2814674" cy="707886"/>
          </a:xfrm>
          <a:prstGeom prst="rect">
            <a:avLst/>
          </a:prstGeom>
        </p:spPr>
        <p:txBody>
          <a:bodyPr wrap="square">
            <a:spAutoFit/>
          </a:bodyPr>
          <a:lstStyle/>
          <a:p>
            <a:pPr algn="r"/>
            <a:r>
              <a:rPr lang="en-US" sz="4000" dirty="0">
                <a:solidFill>
                  <a:schemeClr val="accent2"/>
                </a:solidFill>
                <a:latin typeface="Yanone Kaffeesatz Regular" panose="02000000000000000000" pitchFamily="2" charset="0"/>
              </a:rPr>
              <a:t>Low-level</a:t>
            </a:r>
            <a:endParaRPr lang="de-CH" sz="500" dirty="0"/>
          </a:p>
        </p:txBody>
      </p:sp>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7" name="Rectangle 6"/>
          <p:cNvSpPr/>
          <p:nvPr/>
        </p:nvSpPr>
        <p:spPr>
          <a:xfrm>
            <a:off x="6959690" y="317371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8" name="Rectangle 7"/>
          <p:cNvSpPr/>
          <p:nvPr/>
        </p:nvSpPr>
        <p:spPr>
          <a:xfrm>
            <a:off x="6959690" y="3753445"/>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9" name="Rectangle 8"/>
          <p:cNvSpPr/>
          <p:nvPr/>
        </p:nvSpPr>
        <p:spPr>
          <a:xfrm>
            <a:off x="6959690" y="4873731"/>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
        <p:nvSpPr>
          <p:cNvPr id="10" name="Rectangle 9"/>
          <p:cNvSpPr/>
          <p:nvPr/>
        </p:nvSpPr>
        <p:spPr>
          <a:xfrm>
            <a:off x="6959690" y="4313588"/>
            <a:ext cx="2700630" cy="47215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194955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7620553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569458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2941551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a:solidFill>
                  <a:schemeClr val="tx2"/>
                </a:solidFill>
                <a:latin typeface="Yanone Kaffeesatz Regular" panose="02000000000000000000" pitchFamily="2" charset="0"/>
              </a:rPr>
              <a:t>void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GetAwaiter</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GetResult</a:t>
            </a:r>
            <a:r>
              <a:rPr lang="en-US" sz="2800" dirty="0">
                <a:solidFill>
                  <a:schemeClr val="accent4"/>
                </a:solidFill>
                <a:latin typeface="Yanone Kaffeesatz Regular" panose="02000000000000000000" pitchFamily="2" charset="0"/>
              </a:rPr>
              <a:t>()</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973676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7789312" cy="2215991"/>
          </a:xfrm>
          <a:prstGeom prst="rect">
            <a:avLst/>
          </a:prstGeom>
        </p:spPr>
        <p:txBody>
          <a:bodyPr wrap="none">
            <a:spAutoFit/>
          </a:bodyPr>
          <a:lstStyle/>
          <a:p>
            <a:r>
              <a:rPr lang="en-US" sz="13800" dirty="0">
                <a:solidFill>
                  <a:schemeClr val="accent2"/>
                </a:solidFill>
                <a:latin typeface="Yanone Kaffeesatz Regular" panose="02000000000000000000" pitchFamily="2" charset="0"/>
              </a:rPr>
              <a:t>Commit. Push.</a:t>
            </a:r>
            <a:endParaRPr lang="de-CH" sz="1200" dirty="0"/>
          </a:p>
        </p:txBody>
      </p:sp>
    </p:spTree>
    <p:extLst>
      <p:ext uri="{BB962C8B-B14F-4D97-AF65-F5344CB8AC3E}">
        <p14:creationId xmlns:p14="http://schemas.microsoft.com/office/powerpoint/2010/main" val="1627132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05725"/>
            <a:ext cx="4999912" cy="2800767"/>
          </a:xfrm>
          <a:prstGeom prst="rect">
            <a:avLst/>
          </a:prstGeom>
        </p:spPr>
        <p:txBody>
          <a:bodyPr wrap="square">
            <a:spAutoFit/>
          </a:bodyPr>
          <a:lstStyle/>
          <a:p>
            <a:pPr algn="ctr"/>
            <a:r>
              <a:rPr lang="en-US" sz="8800" dirty="0">
                <a:solidFill>
                  <a:schemeClr val="accent2"/>
                </a:solidFill>
                <a:latin typeface="Yanone Kaffeesatz Regular" panose="02000000000000000000" pitchFamily="2" charset="0"/>
              </a:rPr>
              <a:t>Bring it together</a:t>
            </a:r>
            <a:endParaRPr lang="de-CH" sz="1200" dirty="0"/>
          </a:p>
        </p:txBody>
      </p:sp>
      <p:sp>
        <p:nvSpPr>
          <p:cNvPr id="11" name="Rectangle 10"/>
          <p:cNvSpPr/>
          <p:nvPr/>
        </p:nvSpPr>
        <p:spPr>
          <a:xfrm>
            <a:off x="4885255" y="391527"/>
            <a:ext cx="7306745" cy="6124754"/>
          </a:xfrm>
          <a:prstGeom prst="rect">
            <a:avLst/>
          </a:prstGeom>
        </p:spPr>
        <p:txBody>
          <a:bodyPr wrap="square">
            <a:spAutoFit/>
          </a:bodyPr>
          <a:lstStyle/>
          <a:p>
            <a:r>
              <a:rPr lang="en-US" sz="2800" dirty="0" err="1">
                <a:solidFill>
                  <a:schemeClr val="accent4"/>
                </a:solidFill>
                <a:latin typeface="Yanone Kaffeesatz Regular" panose="02000000000000000000" pitchFamily="2" charset="0"/>
              </a:rPr>
              <a:t>async</a:t>
            </a:r>
            <a:r>
              <a:rPr lang="en-US" sz="2800" dirty="0">
                <a:solidFill>
                  <a:schemeClr val="accent4"/>
                </a:solidFill>
                <a:latin typeface="Yanone Kaffeesatz Regular" panose="02000000000000000000" pitchFamily="2" charset="0"/>
              </a:rPr>
              <a:t> Task</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HighLevel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try { </a:t>
            </a:r>
          </a:p>
          <a:p>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await</a:t>
            </a:r>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r>
              <a:rPr lang="en-US" sz="2800" dirty="0">
                <a:solidFill>
                  <a:schemeClr val="accent4"/>
                </a:solidFill>
                <a:latin typeface="Yanone Kaffeesatz Regular" panose="02000000000000000000" pitchFamily="2" charset="0"/>
              </a:rPr>
              <a:t>.</a:t>
            </a:r>
            <a:r>
              <a:rPr lang="en-US" sz="2800" dirty="0" err="1">
                <a:solidFill>
                  <a:schemeClr val="accent4"/>
                </a:solidFill>
                <a:latin typeface="Yanone Kaffeesatz Regular" panose="02000000000000000000" pitchFamily="2" charset="0"/>
              </a:rPr>
              <a:t>ConfigureAwait</a:t>
            </a:r>
            <a:r>
              <a:rPr lang="en-US" sz="2800" dirty="0">
                <a:solidFill>
                  <a:schemeClr val="accent4"/>
                </a:solidFill>
                <a:latin typeface="Yanone Kaffeesatz Regular" panose="02000000000000000000" pitchFamily="2" charset="0"/>
              </a:rPr>
              <a:t>(false)</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 catch(</a:t>
            </a:r>
            <a:r>
              <a:rPr lang="en-US" sz="2800" dirty="0" err="1">
                <a:solidFill>
                  <a:schemeClr val="tx2"/>
                </a:solidFill>
                <a:latin typeface="Yanone Kaffeesatz Regular" panose="02000000000000000000" pitchFamily="2" charset="0"/>
              </a:rPr>
              <a:t>InvalidOperationException</a:t>
            </a:r>
            <a:r>
              <a:rPr lang="en-US" sz="2800" dirty="0">
                <a:solidFill>
                  <a:schemeClr val="tx2"/>
                </a:solidFill>
                <a:latin typeface="Yanone Kaffeesatz Regular" panose="02000000000000000000" pitchFamily="2" charset="0"/>
              </a:rPr>
              <a:t>) {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MidLevel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await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a:t>
            </a:r>
            <a:r>
              <a:rPr lang="en-US" sz="2800" dirty="0" err="1">
                <a:solidFill>
                  <a:schemeClr val="tx2"/>
                </a:solidFill>
                <a:latin typeface="Yanone Kaffeesatz Regular" panose="02000000000000000000" pitchFamily="2" charset="0"/>
              </a:rPr>
              <a:t>ConfigureAwait</a:t>
            </a:r>
            <a:r>
              <a:rPr lang="en-US" sz="2800" dirty="0">
                <a:solidFill>
                  <a:schemeClr val="tx2"/>
                </a:solidFill>
                <a:latin typeface="Yanone Kaffeesatz Regular" panose="02000000000000000000" pitchFamily="2" charset="0"/>
              </a:rPr>
              <a:t>(false);</a:t>
            </a:r>
          </a:p>
          <a:p>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p>
          <a:p>
            <a:endParaRPr lang="en-US" sz="2800" dirty="0">
              <a:solidFill>
                <a:schemeClr val="tx2"/>
              </a:solidFill>
              <a:latin typeface="Yanone Kaffeesatz Regular" panose="02000000000000000000" pitchFamily="2" charset="0"/>
            </a:endParaRPr>
          </a:p>
          <a:p>
            <a:r>
              <a:rPr lang="en-US" sz="2800" dirty="0" err="1">
                <a:solidFill>
                  <a:schemeClr val="tx2"/>
                </a:solidFill>
                <a:latin typeface="Yanone Kaffeesatz Regular" panose="02000000000000000000" pitchFamily="2" charset="0"/>
              </a:rPr>
              <a:t>async</a:t>
            </a:r>
            <a:r>
              <a:rPr lang="en-US" sz="2800" dirty="0">
                <a:solidFill>
                  <a:schemeClr val="tx2"/>
                </a:solidFill>
                <a:latin typeface="Yanone Kaffeesatz Regular" panose="02000000000000000000" pitchFamily="2" charset="0"/>
              </a:rPr>
              <a:t> Task </a:t>
            </a:r>
            <a:r>
              <a:rPr lang="en-US" sz="2800" dirty="0" err="1">
                <a:solidFill>
                  <a:schemeClr val="tx2"/>
                </a:solidFill>
                <a:latin typeface="Yanone Kaffeesatz Regular" panose="02000000000000000000" pitchFamily="2" charset="0"/>
              </a:rPr>
              <a:t>LowLevel</a:t>
            </a:r>
            <a:r>
              <a:rPr lang="en-US" sz="2800" dirty="0">
                <a:solidFill>
                  <a:schemeClr val="tx2"/>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a:t>
            </a:r>
            <a:endParaRPr lang="de-CH" sz="28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1381880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3248" y="2321005"/>
            <a:ext cx="3740126" cy="2215991"/>
          </a:xfrm>
          <a:prstGeom prst="rect">
            <a:avLst/>
          </a:prstGeom>
        </p:spPr>
        <p:txBody>
          <a:bodyPr wrap="none">
            <a:spAutoFit/>
          </a:bodyPr>
          <a:lstStyle/>
          <a:p>
            <a:r>
              <a:rPr lang="en-US" sz="13800" dirty="0" err="1">
                <a:solidFill>
                  <a:schemeClr val="accent2"/>
                </a:solidFill>
                <a:latin typeface="Yanone Kaffeesatz Regular" panose="02000000000000000000" pitchFamily="2" charset="0"/>
              </a:rPr>
              <a:t>Yehaa</a:t>
            </a:r>
            <a:r>
              <a:rPr lang="en-US" sz="13800" dirty="0">
                <a:solidFill>
                  <a:schemeClr val="accent2"/>
                </a:solidFill>
                <a:latin typeface="Yanone Kaffeesatz Regular" panose="02000000000000000000" pitchFamily="2" charset="0"/>
              </a:rPr>
              <a:t>!</a:t>
            </a:r>
            <a:endParaRPr lang="de-CH" sz="1200" dirty="0"/>
          </a:p>
        </p:txBody>
      </p:sp>
      <p:sp>
        <p:nvSpPr>
          <p:cNvPr id="3" name="Rectangle 2"/>
          <p:cNvSpPr/>
          <p:nvPr/>
        </p:nvSpPr>
        <p:spPr>
          <a:xfrm>
            <a:off x="3544958" y="4002663"/>
            <a:ext cx="8203096" cy="1569660"/>
          </a:xfrm>
          <a:prstGeom prst="rect">
            <a:avLst/>
          </a:prstGeom>
        </p:spPr>
        <p:txBody>
          <a:bodyPr wrap="square">
            <a:spAutoFit/>
          </a:bodyPr>
          <a:lstStyle/>
          <a:p>
            <a:r>
              <a:rPr lang="en-US" sz="9600" dirty="0">
                <a:solidFill>
                  <a:schemeClr val="accent4"/>
                </a:solidFill>
                <a:latin typeface="Yanone Kaffeesatz Regular" panose="02000000000000000000" pitchFamily="2" charset="0"/>
              </a:rPr>
              <a:t> </a:t>
            </a:r>
            <a:r>
              <a:rPr lang="en-US" sz="9600" dirty="0" err="1">
                <a:solidFill>
                  <a:schemeClr val="accent4"/>
                </a:solidFill>
                <a:latin typeface="Yanone Kaffeesatz Regular" panose="02000000000000000000" pitchFamily="2" charset="0"/>
              </a:rPr>
              <a:t>Async</a:t>
            </a:r>
            <a:r>
              <a:rPr lang="en-US" sz="9600" dirty="0">
                <a:solidFill>
                  <a:schemeClr val="accent4"/>
                </a:solidFill>
                <a:latin typeface="Yanone Kaffeesatz Regular" panose="02000000000000000000" pitchFamily="2" charset="0"/>
              </a:rPr>
              <a:t> all the way</a:t>
            </a:r>
            <a:endParaRPr lang="de-CH" sz="800" dirty="0">
              <a:solidFill>
                <a:schemeClr val="accent4"/>
              </a:solidFill>
            </a:endParaRPr>
          </a:p>
        </p:txBody>
      </p:sp>
      <p:pic>
        <p:nvPicPr>
          <p:cNvPr id="1026" name="Picture 2" descr="https://pbs.twimg.com/media/CirRTB7UUAEdU_0.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590" y="114516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837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038722" y="1470445"/>
            <a:ext cx="1644692" cy="268183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tangle 2"/>
          <p:cNvSpPr/>
          <p:nvPr/>
        </p:nvSpPr>
        <p:spPr>
          <a:xfrm>
            <a:off x="7915594"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p:cNvSpPr/>
          <p:nvPr/>
        </p:nvSpPr>
        <p:spPr>
          <a:xfrm>
            <a:off x="9792466" y="1470445"/>
            <a:ext cx="1644692" cy="11107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p:cNvSpPr/>
          <p:nvPr/>
        </p:nvSpPr>
        <p:spPr>
          <a:xfrm>
            <a:off x="7915594" y="2811360"/>
            <a:ext cx="3521564"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Rectangle 5"/>
          <p:cNvSpPr/>
          <p:nvPr/>
        </p:nvSpPr>
        <p:spPr>
          <a:xfrm>
            <a:off x="6038722" y="4234101"/>
            <a:ext cx="5398436" cy="134091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8136011"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110757" y="2926427"/>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tangle 8"/>
          <p:cNvSpPr/>
          <p:nvPr/>
        </p:nvSpPr>
        <p:spPr>
          <a:xfrm>
            <a:off x="10085503" y="2924892"/>
            <a:ext cx="811607" cy="716486"/>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Rectangle 9"/>
          <p:cNvSpPr/>
          <p:nvPr/>
        </p:nvSpPr>
        <p:spPr>
          <a:xfrm>
            <a:off x="6177313" y="4335306"/>
            <a:ext cx="2770305"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9033535" y="4335305"/>
            <a:ext cx="2282932" cy="1111857"/>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33731" y="2699798"/>
            <a:ext cx="4999912" cy="1015663"/>
          </a:xfrm>
          <a:prstGeom prst="rect">
            <a:avLst/>
          </a:prstGeom>
        </p:spPr>
        <p:txBody>
          <a:bodyPr wrap="square">
            <a:spAutoFit/>
          </a:bodyPr>
          <a:lstStyle/>
          <a:p>
            <a:r>
              <a:rPr lang="en-US" sz="6000" dirty="0">
                <a:solidFill>
                  <a:schemeClr val="accent2"/>
                </a:solidFill>
                <a:latin typeface="Yanone Kaffeesatz Regular" panose="02000000000000000000" pitchFamily="2" charset="0"/>
              </a:rPr>
              <a:t>Reality</a:t>
            </a:r>
            <a:endParaRPr lang="de-CH" sz="900" dirty="0"/>
          </a:p>
        </p:txBody>
      </p:sp>
      <p:sp>
        <p:nvSpPr>
          <p:cNvPr id="13" name="Rectangle 12"/>
          <p:cNvSpPr/>
          <p:nvPr/>
        </p:nvSpPr>
        <p:spPr>
          <a:xfrm>
            <a:off x="7964739" y="1519912"/>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7956478" y="1779517"/>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7964738" y="203912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7956478" y="2293803"/>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8179089" y="2941384"/>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8179089" y="3122361"/>
            <a:ext cx="725452" cy="1330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8179663" y="3303338"/>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8179088" y="3484316"/>
            <a:ext cx="725452" cy="1330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6210042" y="4369597"/>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Rectangle 21"/>
          <p:cNvSpPr/>
          <p:nvPr/>
        </p:nvSpPr>
        <p:spPr>
          <a:xfrm>
            <a:off x="6218346" y="4648558"/>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Rectangle 22"/>
          <p:cNvSpPr/>
          <p:nvPr/>
        </p:nvSpPr>
        <p:spPr>
          <a:xfrm>
            <a:off x="6218346" y="4927519"/>
            <a:ext cx="2694498" cy="215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Rectangle 23"/>
          <p:cNvSpPr/>
          <p:nvPr/>
        </p:nvSpPr>
        <p:spPr>
          <a:xfrm>
            <a:off x="6210042" y="5206481"/>
            <a:ext cx="2694498" cy="215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1305043" y="3954583"/>
            <a:ext cx="378713" cy="553454"/>
          </a:xfrm>
          <a:prstGeom prst="rect">
            <a:avLst/>
          </a:prstGeom>
        </p:spPr>
      </p:pic>
      <p:sp>
        <p:nvSpPr>
          <p:cNvPr id="26" name="Rectangle 25"/>
          <p:cNvSpPr/>
          <p:nvPr/>
        </p:nvSpPr>
        <p:spPr>
          <a:xfrm>
            <a:off x="1886606" y="4127315"/>
            <a:ext cx="1532409" cy="2079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305756" y="4696675"/>
            <a:ext cx="378000" cy="29230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86606" y="4738832"/>
            <a:ext cx="1532409" cy="2079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98610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862048"/>
          </a:xfrm>
          <a:prstGeom prst="rect">
            <a:avLst/>
          </a:prstGeom>
        </p:spPr>
        <p:txBody>
          <a:bodyPr wrap="square">
            <a:spAutoFit/>
          </a:bodyPr>
          <a:lstStyle/>
          <a:p>
            <a:pPr algn="ctr"/>
            <a:r>
              <a:rPr lang="en-US" sz="11500" dirty="0" err="1">
                <a:solidFill>
                  <a:schemeClr val="accent2"/>
                </a:solidFill>
                <a:latin typeface="Yanone Kaffeesatz Regular" panose="02000000000000000000" pitchFamily="2" charset="0"/>
              </a:rPr>
              <a:t>httpclient</a:t>
            </a:r>
            <a:endParaRPr lang="de-CH" sz="1400" dirty="0"/>
          </a:p>
        </p:txBody>
      </p:sp>
      <p:sp>
        <p:nvSpPr>
          <p:cNvPr id="4" name="Rectangle 3"/>
          <p:cNvSpPr/>
          <p:nvPr/>
        </p:nvSpPr>
        <p:spPr>
          <a:xfrm>
            <a:off x="5401875" y="1236158"/>
            <a:ext cx="7199939" cy="4524315"/>
          </a:xfrm>
          <a:prstGeom prst="rect">
            <a:avLst/>
          </a:prstGeom>
        </p:spPr>
        <p:txBody>
          <a:bodyPr wrap="square">
            <a:spAutoFit/>
          </a:bodyPr>
          <a:lstStyle/>
          <a:p>
            <a:r>
              <a:rPr lang="de-CH" sz="3200" dirty="0" err="1">
                <a:solidFill>
                  <a:schemeClr val="tx2"/>
                </a:solidFill>
                <a:latin typeface="Yanone Kaffeesatz Regular" panose="02000000000000000000" pitchFamily="2" charset="0"/>
              </a:rPr>
              <a:t>using</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a:solidFill>
                  <a:schemeClr val="tx2"/>
                </a:solidFill>
                <a:latin typeface="Yanone Kaffeesatz Regular" panose="02000000000000000000" pitchFamily="2" charset="0"/>
              </a:rPr>
              <a:t> = </a:t>
            </a:r>
            <a:r>
              <a:rPr lang="de-CH" sz="3200" dirty="0" err="1">
                <a:solidFill>
                  <a:schemeClr val="tx2"/>
                </a:solidFill>
                <a:latin typeface="Yanone Kaffeesatz Regular" panose="02000000000000000000" pitchFamily="2" charset="0"/>
              </a:rPr>
              <a:t>new</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HttpClient</a:t>
            </a:r>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client.</a:t>
            </a:r>
            <a:r>
              <a:rPr lang="de-CH" sz="3200" dirty="0" err="1">
                <a:solidFill>
                  <a:schemeClr val="accent4"/>
                </a:solidFill>
                <a:latin typeface="Yanone Kaffeesatz Regular" panose="02000000000000000000" pitchFamily="2" charset="0"/>
              </a:rPr>
              <a:t>GetAsync</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api</a:t>
            </a:r>
            <a:r>
              <a:rPr lang="de-CH" sz="3200" dirty="0">
                <a:solidFill>
                  <a:schemeClr val="tx2"/>
                </a:solidFill>
                <a:latin typeface="Yanone Kaffeesatz Regular" panose="02000000000000000000" pitchFamily="2" charset="0"/>
              </a:rPr>
              <a:t>/</a:t>
            </a:r>
            <a:r>
              <a:rPr lang="de-CH" sz="3200" dirty="0" err="1">
                <a:solidFill>
                  <a:schemeClr val="tx2"/>
                </a:solidFill>
                <a:latin typeface="Yanone Kaffeesatz Regular" panose="02000000000000000000" pitchFamily="2" charset="0"/>
              </a:rPr>
              <a:t>products</a:t>
            </a:r>
            <a:r>
              <a:rPr lang="de-CH" sz="3200" dirty="0">
                <a:solidFill>
                  <a:schemeClr val="tx2"/>
                </a:solidFill>
                <a:latin typeface="Yanone Kaffeesatz Regular" panose="02000000000000000000" pitchFamily="2" charset="0"/>
              </a:rPr>
              <a:t>/1");</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if</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response.IsSuccessStatusCode</a:t>
            </a:r>
            <a:r>
              <a:rPr lang="de-CH" sz="3200" dirty="0">
                <a:solidFill>
                  <a:schemeClr val="tx2"/>
                </a:solidFill>
                <a:latin typeface="Yanone Kaffeesatz Regular" panose="02000000000000000000" pitchFamily="2" charset="0"/>
              </a:rPr>
              <a: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var</a:t>
            </a:r>
            <a:r>
              <a:rPr lang="de-CH" sz="3200" dirty="0">
                <a:solidFill>
                  <a:schemeClr val="tx2"/>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 = </a:t>
            </a:r>
            <a:r>
              <a:rPr lang="de-CH" sz="3200" dirty="0" err="1">
                <a:solidFill>
                  <a:schemeClr val="accent4"/>
                </a:solidFill>
                <a:latin typeface="Yanone Kaffeesatz Regular" panose="02000000000000000000" pitchFamily="2" charset="0"/>
              </a:rPr>
              <a:t>await</a:t>
            </a:r>
            <a:r>
              <a:rPr lang="de-CH" sz="3200" dirty="0">
                <a:solidFill>
                  <a:schemeClr val="accent4"/>
                </a:solidFill>
                <a:latin typeface="Yanone Kaffeesatz Regular" panose="02000000000000000000" pitchFamily="2" charset="0"/>
              </a:rPr>
              <a:t> </a:t>
            </a:r>
            <a:br>
              <a:rPr lang="de-CH" sz="3200" dirty="0">
                <a:solidFill>
                  <a:schemeClr val="accent4"/>
                </a:solidFill>
                <a:latin typeface="Yanone Kaffeesatz Regular" panose="02000000000000000000" pitchFamily="2" charset="0"/>
              </a:rPr>
            </a:br>
            <a:r>
              <a:rPr lang="de-CH" sz="3200" dirty="0">
                <a:solidFill>
                  <a:schemeClr val="accent4"/>
                </a:solidFill>
                <a:latin typeface="Yanone Kaffeesatz Regular" panose="02000000000000000000" pitchFamily="2" charset="0"/>
              </a:rPr>
              <a:t>            </a:t>
            </a:r>
            <a:r>
              <a:rPr lang="de-CH" sz="3200" dirty="0" err="1">
                <a:solidFill>
                  <a:schemeClr val="tx2"/>
                </a:solidFill>
                <a:latin typeface="Yanone Kaffeesatz Regular" panose="02000000000000000000" pitchFamily="2" charset="0"/>
              </a:rPr>
              <a:t>response.Content.</a:t>
            </a:r>
            <a:r>
              <a:rPr lang="de-CH" sz="3200" dirty="0" err="1">
                <a:solidFill>
                  <a:schemeClr val="accent4"/>
                </a:solidFill>
                <a:latin typeface="Yanone Kaffeesatz Regular" panose="02000000000000000000" pitchFamily="2" charset="0"/>
              </a:rPr>
              <a:t>ReadAsAsync</a:t>
            </a:r>
            <a:r>
              <a:rPr lang="de-CH" sz="3200" dirty="0">
                <a:solidFill>
                  <a:schemeClr val="tx2"/>
                </a:solidFill>
                <a:latin typeface="Yanone Kaffeesatz Regular" panose="02000000000000000000" pitchFamily="2" charset="0"/>
              </a:rPr>
              <a:t>&lt;</a:t>
            </a:r>
            <a:r>
              <a:rPr lang="de-CH" sz="3200" dirty="0" err="1">
                <a:solidFill>
                  <a:schemeClr val="tx2"/>
                </a:solidFill>
                <a:latin typeface="Yanone Kaffeesatz Regular" panose="02000000000000000000" pitchFamily="2" charset="0"/>
              </a:rPr>
              <a:t>Product</a:t>
            </a:r>
            <a:r>
              <a:rPr lang="de-CH" sz="3200" dirty="0">
                <a:solidFill>
                  <a:schemeClr val="tx2"/>
                </a:solidFill>
                <a:latin typeface="Yanone Kaffeesatz Regular" panose="02000000000000000000" pitchFamily="2" charset="0"/>
              </a:rPr>
              <a:t>&gt;();</a:t>
            </a:r>
          </a:p>
          <a:p>
            <a:r>
              <a:rPr lang="de-CH" sz="3200" dirty="0">
                <a:solidFill>
                  <a:schemeClr val="tx2"/>
                </a:solidFill>
                <a:latin typeface="Yanone Kaffeesatz Regular" panose="02000000000000000000" pitchFamily="2" charset="0"/>
              </a:rPr>
              <a:t>    }</a:t>
            </a:r>
          </a:p>
          <a:p>
            <a:r>
              <a:rPr lang="de-CH" sz="3200" dirty="0">
                <a:solidFill>
                  <a:schemeClr val="tx2"/>
                </a:solidFill>
                <a:latin typeface="Yanone Kaffeesatz Regular" panose="02000000000000000000" pitchFamily="2" charset="0"/>
              </a:rPr>
              <a:t>}</a:t>
            </a:r>
          </a:p>
        </p:txBody>
      </p:sp>
    </p:spTree>
    <p:extLst>
      <p:ext uri="{BB962C8B-B14F-4D97-AF65-F5344CB8AC3E}">
        <p14:creationId xmlns:p14="http://schemas.microsoft.com/office/powerpoint/2010/main" val="33362728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497751696"/>
              </p:ext>
            </p:extLst>
          </p:nvPr>
        </p:nvGraphicFramePr>
        <p:xfrm>
          <a:off x="809050" y="116601"/>
          <a:ext cx="10573900" cy="664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9830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0" y="1671407"/>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iPob</a:t>
            </a:r>
            <a:r>
              <a:rPr lang="en-US" sz="3600" dirty="0">
                <a:solidFill>
                  <a:schemeClr val="accent4"/>
                </a:solidFill>
                <a:latin typeface="Yanone Kaffeesatz Regular" panose="02000000000000000000" pitchFamily="2" charset="0"/>
              </a:rPr>
              <a:t> </a:t>
            </a:r>
            <a:r>
              <a:rPr lang="en-US" sz="3600" dirty="0">
                <a:solidFill>
                  <a:schemeClr val="tx2"/>
                </a:solidFill>
                <a:latin typeface="Yanone Kaffeesatz Regular" panose="02000000000000000000" pitchFamily="2" charset="0"/>
              </a:rPr>
              <a:t>to move your code</a:t>
            </a:r>
          </a:p>
          <a:p>
            <a:r>
              <a:rPr lang="en-US" sz="3600" dirty="0">
                <a:solidFill>
                  <a:schemeClr val="tx2"/>
                </a:solidFill>
                <a:latin typeface="Yanone Kaffeesatz Regular" panose="02000000000000000000" pitchFamily="2" charset="0"/>
              </a:rPr>
              <a:t>step by step towards </a:t>
            </a:r>
            <a:r>
              <a:rPr lang="en-US" sz="3600" dirty="0" err="1">
                <a:solidFill>
                  <a:schemeClr val="tx2"/>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 / await</a:t>
            </a: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IO-bound</a:t>
            </a:r>
            <a:r>
              <a:rPr lang="en-US" sz="3600" dirty="0">
                <a:solidFill>
                  <a:schemeClr val="tx2"/>
                </a:solidFill>
                <a:latin typeface="Yanone Kaffeesatz Regular" panose="02000000000000000000" pitchFamily="2" charset="0"/>
              </a:rPr>
              <a:t> paths benefit from </a:t>
            </a:r>
            <a:r>
              <a:rPr lang="en-US" sz="3600" dirty="0" err="1">
                <a:solidFill>
                  <a:schemeClr val="tx2"/>
                </a:solidFill>
                <a:latin typeface="Yanone Kaffeesatz Regular" panose="02000000000000000000" pitchFamily="2" charset="0"/>
              </a:rPr>
              <a:t>async</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Uniform API of Task</a:t>
            </a:r>
            <a:r>
              <a:rPr lang="en-US" sz="3600" dirty="0">
                <a:solidFill>
                  <a:schemeClr val="tx2"/>
                </a:solidFill>
                <a:latin typeface="Yanone Kaffeesatz Regular" panose="02000000000000000000" pitchFamily="2" charset="0"/>
              </a:rPr>
              <a:t> allows to await CPU-bound as well as IO-bound tasks</a:t>
            </a:r>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reminder</a:t>
            </a:r>
          </a:p>
        </p:txBody>
      </p:sp>
    </p:spTree>
    <p:extLst>
      <p:ext uri="{BB962C8B-B14F-4D97-AF65-F5344CB8AC3E}">
        <p14:creationId xmlns:p14="http://schemas.microsoft.com/office/powerpoint/2010/main" val="2436182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107226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RearchitectTowardsAsyncAwait</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995321" y="92990"/>
            <a:ext cx="7132104" cy="6765010"/>
          </a:xfrm>
          <a:prstGeom prst="rect">
            <a:avLst/>
          </a:prstGeom>
        </p:spPr>
      </p:pic>
      <p:sp>
        <p:nvSpPr>
          <p:cNvPr id="3" name="Rectangle 2"/>
          <p:cNvSpPr/>
          <p:nvPr/>
        </p:nvSpPr>
        <p:spPr>
          <a:xfrm>
            <a:off x="452078" y="3298577"/>
            <a:ext cx="4479111"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a:solidFill>
                  <a:schemeClr val="accent4"/>
                </a:solidFill>
                <a:latin typeface="Yanone Kaffeesatz Regular" panose="02000000000000000000" pitchFamily="2" charset="0"/>
              </a:rPr>
              <a:t>ndc16.async</a:t>
            </a:r>
          </a:p>
        </p:txBody>
      </p:sp>
    </p:spTree>
    <p:extLst>
      <p:ext uri="{BB962C8B-B14F-4D97-AF65-F5344CB8AC3E}">
        <p14:creationId xmlns:p14="http://schemas.microsoft.com/office/powerpoint/2010/main" val="27841791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3555</Words>
  <Application>Microsoft Office PowerPoint</Application>
  <PresentationFormat>Widescreen</PresentationFormat>
  <Paragraphs>796</Paragraphs>
  <Slides>95</Slides>
  <Notes>88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95</vt:i4>
      </vt:variant>
    </vt:vector>
  </HeadingPairs>
  <TitlesOfParts>
    <vt:vector size="99"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229</cp:revision>
  <dcterms:created xsi:type="dcterms:W3CDTF">2016-02-22T14:00:45Z</dcterms:created>
  <dcterms:modified xsi:type="dcterms:W3CDTF">2016-06-06T19:16:48Z</dcterms:modified>
</cp:coreProperties>
</file>